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539" r:id="rId2"/>
    <p:sldId id="604" r:id="rId3"/>
    <p:sldId id="966" r:id="rId4"/>
    <p:sldId id="779" r:id="rId5"/>
    <p:sldId id="1113" r:id="rId6"/>
    <p:sldId id="1185" r:id="rId7"/>
    <p:sldId id="1118" r:id="rId8"/>
    <p:sldId id="1120" r:id="rId9"/>
    <p:sldId id="1197" r:id="rId10"/>
    <p:sldId id="1119" r:id="rId11"/>
    <p:sldId id="1198" r:id="rId12"/>
    <p:sldId id="799" r:id="rId13"/>
    <p:sldId id="1199" r:id="rId14"/>
    <p:sldId id="1200" r:id="rId15"/>
    <p:sldId id="1201" r:id="rId16"/>
    <p:sldId id="1203" r:id="rId17"/>
    <p:sldId id="1196" r:id="rId18"/>
    <p:sldId id="1114" r:id="rId19"/>
    <p:sldId id="1186" r:id="rId20"/>
    <p:sldId id="1187" r:id="rId21"/>
    <p:sldId id="1115" r:id="rId22"/>
    <p:sldId id="1124" r:id="rId23"/>
    <p:sldId id="1202" r:id="rId24"/>
    <p:sldId id="958" r:id="rId25"/>
    <p:sldId id="1125" r:id="rId26"/>
    <p:sldId id="1188" r:id="rId27"/>
    <p:sldId id="1126" r:id="rId28"/>
    <p:sldId id="1189" r:id="rId29"/>
    <p:sldId id="1190" r:id="rId30"/>
    <p:sldId id="1184" r:id="rId31"/>
    <p:sldId id="1127" r:id="rId32"/>
    <p:sldId id="1191" r:id="rId33"/>
    <p:sldId id="1128" r:id="rId34"/>
    <p:sldId id="1129" r:id="rId35"/>
    <p:sldId id="1130" r:id="rId36"/>
    <p:sldId id="1131" r:id="rId37"/>
    <p:sldId id="1132" r:id="rId38"/>
    <p:sldId id="1133" r:id="rId39"/>
    <p:sldId id="1140" r:id="rId40"/>
    <p:sldId id="1135" r:id="rId41"/>
    <p:sldId id="1136" r:id="rId42"/>
    <p:sldId id="1137" r:id="rId43"/>
    <p:sldId id="1138" r:id="rId44"/>
    <p:sldId id="1139" r:id="rId45"/>
    <p:sldId id="1141" r:id="rId46"/>
    <p:sldId id="1134" r:id="rId47"/>
    <p:sldId id="1192" r:id="rId48"/>
    <p:sldId id="1142" r:id="rId49"/>
    <p:sldId id="1193" r:id="rId50"/>
    <p:sldId id="1194" r:id="rId51"/>
    <p:sldId id="1143" r:id="rId52"/>
    <p:sldId id="1144" r:id="rId53"/>
    <p:sldId id="1145" r:id="rId54"/>
    <p:sldId id="1146" r:id="rId55"/>
    <p:sldId id="1147" r:id="rId56"/>
    <p:sldId id="1148" r:id="rId57"/>
    <p:sldId id="1149" r:id="rId58"/>
    <p:sldId id="1150" r:id="rId59"/>
    <p:sldId id="1151" r:id="rId60"/>
    <p:sldId id="1195" r:id="rId61"/>
    <p:sldId id="1152" r:id="rId62"/>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0000"/>
    <a:srgbClr val="CECEEF"/>
    <a:srgbClr val="BBE0E3"/>
    <a:srgbClr val="0000FF"/>
    <a:srgbClr val="FF8080"/>
    <a:srgbClr val="FF99CC"/>
    <a:srgbClr val="00FFCC"/>
    <a:srgbClr val="0060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6" autoAdjust="0"/>
    <p:restoredTop sz="93858" autoAdjust="0"/>
  </p:normalViewPr>
  <p:slideViewPr>
    <p:cSldViewPr>
      <p:cViewPr varScale="1">
        <p:scale>
          <a:sx n="64" d="100"/>
          <a:sy n="64" d="100"/>
        </p:scale>
        <p:origin x="38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7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23DEA8-BF9B-408C-945E-B231B8670806}" type="datetimeFigureOut">
              <a:rPr lang="en-US" smtClean="0"/>
              <a:t>5/21/2021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6AAA3E-303A-4208-9F5F-951478B961D2}" type="slidenum">
              <a:rPr lang="en-US" smtClean="0"/>
              <a:t>‹#›</a:t>
            </a:fld>
            <a:endParaRPr lang="en-US"/>
          </a:p>
        </p:txBody>
      </p:sp>
    </p:spTree>
    <p:extLst>
      <p:ext uri="{BB962C8B-B14F-4D97-AF65-F5344CB8AC3E}">
        <p14:creationId xmlns:p14="http://schemas.microsoft.com/office/powerpoint/2010/main" val="479640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5298BD1-33B5-47B5-B900-3DA2EEDDDCF6}" type="slidenum">
              <a:rPr lang="en-US"/>
              <a:pPr>
                <a:defRPr/>
              </a:pPr>
              <a:t>‹#›</a:t>
            </a:fld>
            <a:endParaRPr lang="en-US"/>
          </a:p>
        </p:txBody>
      </p:sp>
    </p:spTree>
    <p:extLst>
      <p:ext uri="{BB962C8B-B14F-4D97-AF65-F5344CB8AC3E}">
        <p14:creationId xmlns:p14="http://schemas.microsoft.com/office/powerpoint/2010/main" val="628740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B64C8A-0402-4821-AABC-FAA25C9E8946}" type="slidenum">
              <a:rPr lang="en-US"/>
              <a:pPr>
                <a:defRPr/>
              </a:pPr>
              <a:t>‹#›</a:t>
            </a:fld>
            <a:endParaRPr lang="en-US"/>
          </a:p>
        </p:txBody>
      </p:sp>
    </p:spTree>
    <p:extLst>
      <p:ext uri="{BB962C8B-B14F-4D97-AF65-F5344CB8AC3E}">
        <p14:creationId xmlns:p14="http://schemas.microsoft.com/office/powerpoint/2010/main" val="198248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621B73-35E8-48A2-A240-19339E397748}" type="slidenum">
              <a:rPr lang="en-US"/>
              <a:pPr>
                <a:defRPr/>
              </a:pPr>
              <a:t>‹#›</a:t>
            </a:fld>
            <a:endParaRPr lang="en-US"/>
          </a:p>
        </p:txBody>
      </p:sp>
    </p:spTree>
    <p:extLst>
      <p:ext uri="{BB962C8B-B14F-4D97-AF65-F5344CB8AC3E}">
        <p14:creationId xmlns:p14="http://schemas.microsoft.com/office/powerpoint/2010/main" val="220564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D2D90C-17F1-4C6E-BC5A-0AE1D2F59C2A}" type="slidenum">
              <a:rPr lang="en-US"/>
              <a:pPr>
                <a:defRPr/>
              </a:pPr>
              <a:t>‹#›</a:t>
            </a:fld>
            <a:endParaRPr lang="en-US"/>
          </a:p>
        </p:txBody>
      </p:sp>
    </p:spTree>
    <p:extLst>
      <p:ext uri="{BB962C8B-B14F-4D97-AF65-F5344CB8AC3E}">
        <p14:creationId xmlns:p14="http://schemas.microsoft.com/office/powerpoint/2010/main" val="144143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74A2A3-F789-4FC3-8786-B49EBC97C3C3}" type="slidenum">
              <a:rPr lang="en-US"/>
              <a:pPr>
                <a:defRPr/>
              </a:pPr>
              <a:t>‹#›</a:t>
            </a:fld>
            <a:endParaRPr lang="en-US"/>
          </a:p>
        </p:txBody>
      </p:sp>
    </p:spTree>
    <p:extLst>
      <p:ext uri="{BB962C8B-B14F-4D97-AF65-F5344CB8AC3E}">
        <p14:creationId xmlns:p14="http://schemas.microsoft.com/office/powerpoint/2010/main" val="63330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3D3B551-9F82-4133-A186-14720A3A1680}" type="slidenum">
              <a:rPr lang="en-US"/>
              <a:pPr>
                <a:defRPr/>
              </a:pPr>
              <a:t>‹#›</a:t>
            </a:fld>
            <a:endParaRPr lang="en-US"/>
          </a:p>
        </p:txBody>
      </p:sp>
    </p:spTree>
    <p:extLst>
      <p:ext uri="{BB962C8B-B14F-4D97-AF65-F5344CB8AC3E}">
        <p14:creationId xmlns:p14="http://schemas.microsoft.com/office/powerpoint/2010/main" val="414754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4868F6D-09DD-4500-9285-61D3DE65F99F}" type="slidenum">
              <a:rPr lang="en-US"/>
              <a:pPr>
                <a:defRPr/>
              </a:pPr>
              <a:t>‹#›</a:t>
            </a:fld>
            <a:endParaRPr lang="en-US"/>
          </a:p>
        </p:txBody>
      </p:sp>
    </p:spTree>
    <p:extLst>
      <p:ext uri="{BB962C8B-B14F-4D97-AF65-F5344CB8AC3E}">
        <p14:creationId xmlns:p14="http://schemas.microsoft.com/office/powerpoint/2010/main" val="332521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28CF47A-A049-4060-843A-4FAAD7BFA98D}" type="slidenum">
              <a:rPr lang="en-US"/>
              <a:pPr>
                <a:defRPr/>
              </a:pPr>
              <a:t>‹#›</a:t>
            </a:fld>
            <a:endParaRPr lang="en-US"/>
          </a:p>
        </p:txBody>
      </p:sp>
    </p:spTree>
    <p:extLst>
      <p:ext uri="{BB962C8B-B14F-4D97-AF65-F5344CB8AC3E}">
        <p14:creationId xmlns:p14="http://schemas.microsoft.com/office/powerpoint/2010/main" val="2703406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CB5E8EF-6480-4AFA-94DD-F6F8EBA73B96}" type="slidenum">
              <a:rPr lang="en-US"/>
              <a:pPr>
                <a:defRPr/>
              </a:pPr>
              <a:t>‹#›</a:t>
            </a:fld>
            <a:endParaRPr lang="en-US"/>
          </a:p>
        </p:txBody>
      </p:sp>
    </p:spTree>
    <p:extLst>
      <p:ext uri="{BB962C8B-B14F-4D97-AF65-F5344CB8AC3E}">
        <p14:creationId xmlns:p14="http://schemas.microsoft.com/office/powerpoint/2010/main" val="2504803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CFCE754-743E-4EC5-B027-C65C468F876C}" type="slidenum">
              <a:rPr lang="en-US"/>
              <a:pPr>
                <a:defRPr/>
              </a:pPr>
              <a:t>‹#›</a:t>
            </a:fld>
            <a:endParaRPr lang="en-US"/>
          </a:p>
        </p:txBody>
      </p:sp>
    </p:spTree>
    <p:extLst>
      <p:ext uri="{BB962C8B-B14F-4D97-AF65-F5344CB8AC3E}">
        <p14:creationId xmlns:p14="http://schemas.microsoft.com/office/powerpoint/2010/main" val="3418956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876DEFF-8551-400F-BD53-7C069A6D45D6}" type="slidenum">
              <a:rPr lang="en-US"/>
              <a:pPr>
                <a:defRPr/>
              </a:pPr>
              <a:t>‹#›</a:t>
            </a:fld>
            <a:endParaRPr lang="en-US"/>
          </a:p>
        </p:txBody>
      </p:sp>
    </p:spTree>
    <p:extLst>
      <p:ext uri="{BB962C8B-B14F-4D97-AF65-F5344CB8AC3E}">
        <p14:creationId xmlns:p14="http://schemas.microsoft.com/office/powerpoint/2010/main" val="198266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83922FFE-10A6-4275-991F-1E581AEC05B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hardwarerecs.stackexchange.com/questions/493/best-mouse-for-3d-blender-for-users-used-to-apple-magic-mouse"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wmf"/><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2054" name="Picture 18" descr="Schr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784725"/>
            <a:ext cx="27432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WordArt 22"/>
          <p:cNvSpPr>
            <a:spLocks noChangeArrowheads="1" noChangeShapeType="1" noTextEdit="1"/>
          </p:cNvSpPr>
          <p:nvPr/>
        </p:nvSpPr>
        <p:spPr bwMode="auto">
          <a:xfrm>
            <a:off x="152400" y="152400"/>
            <a:ext cx="8915400" cy="1143000"/>
          </a:xfrm>
          <a:prstGeom prst="rect">
            <a:avLst/>
          </a:prstGeom>
        </p:spPr>
        <p:txBody>
          <a:bodyPr wrap="none" fromWordArt="1">
            <a:prstTxWarp prst="textFadeUp">
              <a:avLst>
                <a:gd name="adj" fmla="val 4954"/>
              </a:avLst>
            </a:prstTxWarp>
          </a:bodyPr>
          <a:lstStyle/>
          <a:p>
            <a:pPr algn="ctr"/>
            <a:r>
              <a:rPr lang="fr-FR" sz="7200" kern="10" dirty="0" err="1">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latin typeface="Impact"/>
              </a:rPr>
              <a:t>Exposure</a:t>
            </a:r>
            <a:r>
              <a:rPr lang="fr-FR" sz="7200" kern="10" dirty="0">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latin typeface="Impact"/>
              </a:rPr>
              <a:t> CS 2021</a:t>
            </a:r>
          </a:p>
          <a:p>
            <a:pPr algn="ctr"/>
            <a:r>
              <a:rPr lang="fr-FR" sz="7200" kern="10" dirty="0">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latin typeface="Impact"/>
              </a:rPr>
              <a:t>for CS1</a:t>
            </a:r>
            <a:endParaRPr lang="en-US" sz="7200" kern="10" dirty="0">
              <a:ln w="12700">
                <a:solidFill>
                  <a:srgbClr val="B2B2B2"/>
                </a:solidFill>
                <a:round/>
                <a:headEnd/>
                <a:tailEnd/>
              </a:ln>
              <a:gradFill rotWithShape="1">
                <a:gsLst>
                  <a:gs pos="0">
                    <a:srgbClr val="520402"/>
                  </a:gs>
                  <a:gs pos="50000">
                    <a:srgbClr val="FFCC00"/>
                  </a:gs>
                  <a:gs pos="100000">
                    <a:srgbClr val="520402"/>
                  </a:gs>
                </a:gsLst>
                <a:lin ang="5400000" scaled="1"/>
              </a:gradFill>
              <a:effectLst>
                <a:outerShdw dist="35921" dir="2700000" sy="50000" rotWithShape="0">
                  <a:srgbClr val="875B0D">
                    <a:alpha val="70000"/>
                  </a:srgbClr>
                </a:outerShdw>
              </a:effectLst>
              <a:latin typeface="Impact"/>
            </a:endParaRPr>
          </a:p>
        </p:txBody>
      </p:sp>
      <p:sp>
        <p:nvSpPr>
          <p:cNvPr id="8" name="WordArt 19"/>
          <p:cNvSpPr>
            <a:spLocks noChangeArrowheads="1" noChangeShapeType="1" noTextEdit="1"/>
          </p:cNvSpPr>
          <p:nvPr/>
        </p:nvSpPr>
        <p:spPr bwMode="auto">
          <a:xfrm rot="235564">
            <a:off x="1209675" y="4751388"/>
            <a:ext cx="3076575" cy="2055812"/>
          </a:xfrm>
          <a:prstGeom prst="rect">
            <a:avLst/>
          </a:prstGeom>
        </p:spPr>
        <p:txBody>
          <a:bodyPr wrap="none" fromWordArt="1">
            <a:prstTxWarp prst="textCascadeUp">
              <a:avLst>
                <a:gd name="adj" fmla="val 84639"/>
              </a:avLst>
            </a:prstTxWarp>
            <a:scene3d>
              <a:camera prst="legacyPerspectiveFront">
                <a:rot lat="20519958" lon="1080000" rev="0"/>
              </a:camera>
              <a:lightRig rig="legacyHarsh2" dir="b"/>
            </a:scene3d>
            <a:sp3d extrusionH="430200" prstMaterial="legacyMatte">
              <a:extrusionClr>
                <a:srgbClr val="FF6600"/>
              </a:extrusionClr>
            </a:sp3d>
          </a:bodyPr>
          <a:lstStyle/>
          <a:p>
            <a:pPr algn="ctr"/>
            <a:r>
              <a:rPr lang="en-US" sz="2000" kern="10" dirty="0">
                <a:ln w="9525">
                  <a:round/>
                  <a:headEnd/>
                  <a:tailEnd/>
                </a:ln>
                <a:gradFill rotWithShape="1">
                  <a:gsLst>
                    <a:gs pos="0">
                      <a:srgbClr val="FFE701"/>
                    </a:gs>
                    <a:gs pos="100000">
                      <a:srgbClr val="FE3E02"/>
                    </a:gs>
                  </a:gsLst>
                  <a:lin ang="5400000" scaled="1"/>
                </a:gradFill>
                <a:latin typeface="Impact"/>
              </a:rPr>
              <a:t>PowerPoint Presentation</a:t>
            </a:r>
          </a:p>
          <a:p>
            <a:pPr algn="ctr"/>
            <a:r>
              <a:rPr lang="en-US" sz="2000" kern="10" dirty="0">
                <a:ln w="9525">
                  <a:round/>
                  <a:headEnd/>
                  <a:tailEnd/>
                </a:ln>
                <a:gradFill rotWithShape="1">
                  <a:gsLst>
                    <a:gs pos="0">
                      <a:srgbClr val="FFE701"/>
                    </a:gs>
                    <a:gs pos="100000">
                      <a:srgbClr val="FE3E02"/>
                    </a:gs>
                  </a:gsLst>
                  <a:lin ang="5400000" scaled="1"/>
                </a:gradFill>
                <a:latin typeface="Impact"/>
              </a:rPr>
              <a:t>created by: </a:t>
            </a:r>
          </a:p>
          <a:p>
            <a:pPr algn="ctr"/>
            <a:r>
              <a:rPr lang="en-US" sz="2000" kern="10" dirty="0">
                <a:ln w="9525">
                  <a:round/>
                  <a:headEnd/>
                  <a:tailEnd/>
                </a:ln>
                <a:gradFill rotWithShape="1">
                  <a:gsLst>
                    <a:gs pos="0">
                      <a:srgbClr val="FFE701"/>
                    </a:gs>
                    <a:gs pos="100000">
                      <a:srgbClr val="FE3E02"/>
                    </a:gs>
                  </a:gsLst>
                  <a:lin ang="5400000" scaled="1"/>
                </a:gradFill>
                <a:latin typeface="Impact"/>
              </a:rPr>
              <a:t>Mr. John L. M. Schram</a:t>
            </a:r>
          </a:p>
          <a:p>
            <a:pPr algn="ctr"/>
            <a:r>
              <a:rPr lang="en-US" sz="2000" kern="10" dirty="0">
                <a:ln w="9525">
                  <a:round/>
                  <a:headEnd/>
                  <a:tailEnd/>
                </a:ln>
                <a:gradFill rotWithShape="1">
                  <a:gsLst>
                    <a:gs pos="0">
                      <a:srgbClr val="FFE701"/>
                    </a:gs>
                    <a:gs pos="100000">
                      <a:srgbClr val="FE3E02"/>
                    </a:gs>
                  </a:gsLst>
                  <a:lin ang="5400000" scaled="1"/>
                </a:gradFill>
                <a:latin typeface="Impact"/>
              </a:rPr>
              <a:t>and Mr. Leon Schram</a:t>
            </a:r>
          </a:p>
          <a:p>
            <a:pPr algn="ctr"/>
            <a:r>
              <a:rPr lang="en-US" sz="2000" kern="10" dirty="0">
                <a:ln w="9525">
                  <a:round/>
                  <a:headEnd/>
                  <a:tailEnd/>
                </a:ln>
                <a:gradFill rotWithShape="1">
                  <a:gsLst>
                    <a:gs pos="0">
                      <a:srgbClr val="FFE701"/>
                    </a:gs>
                    <a:gs pos="100000">
                      <a:srgbClr val="FE3E02"/>
                    </a:gs>
                  </a:gsLst>
                  <a:lin ang="5400000" scaled="1"/>
                </a:gradFill>
                <a:latin typeface="Impact"/>
              </a:rPr>
              <a:t>Authors of Exposure</a:t>
            </a:r>
          </a:p>
          <a:p>
            <a:pPr algn="ctr"/>
            <a:r>
              <a:rPr lang="en-US" sz="2000" kern="10" dirty="0">
                <a:ln w="9525">
                  <a:round/>
                  <a:headEnd/>
                  <a:tailEnd/>
                </a:ln>
                <a:gradFill rotWithShape="1">
                  <a:gsLst>
                    <a:gs pos="0">
                      <a:srgbClr val="FFE701"/>
                    </a:gs>
                    <a:gs pos="100000">
                      <a:srgbClr val="FE3E02"/>
                    </a:gs>
                  </a:gsLst>
                  <a:lin ang="5400000" scaled="1"/>
                </a:gradFill>
                <a:latin typeface="Impact"/>
              </a:rPr>
              <a:t>Computer Science</a:t>
            </a:r>
          </a:p>
        </p:txBody>
      </p:sp>
      <p:sp>
        <p:nvSpPr>
          <p:cNvPr id="10" name="WordArt 7"/>
          <p:cNvSpPr>
            <a:spLocks noChangeArrowheads="1" noChangeShapeType="1" noTextEdit="1"/>
          </p:cNvSpPr>
          <p:nvPr/>
        </p:nvSpPr>
        <p:spPr bwMode="auto">
          <a:xfrm>
            <a:off x="371475" y="3581400"/>
            <a:ext cx="8401050" cy="1104900"/>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FF"/>
                </a:solidFill>
                <a:latin typeface="Arial Black"/>
              </a:rPr>
              <a:t>More Graphics:</a:t>
            </a:r>
          </a:p>
          <a:p>
            <a:pPr algn="ctr"/>
            <a:r>
              <a:rPr lang="en-US" sz="3600" kern="10">
                <a:ln w="9525">
                  <a:solidFill>
                    <a:srgbClr val="000000"/>
                  </a:solidFill>
                  <a:round/>
                  <a:headEnd/>
                  <a:tailEnd/>
                </a:ln>
                <a:solidFill>
                  <a:srgbClr val="FFFFFF"/>
                </a:solidFill>
                <a:latin typeface="Arial Black"/>
              </a:rPr>
              <a:t>Mouse Events &amp; Key Events</a:t>
            </a:r>
          </a:p>
        </p:txBody>
      </p:sp>
      <p:sp>
        <p:nvSpPr>
          <p:cNvPr id="11" name="WordArt 6"/>
          <p:cNvSpPr>
            <a:spLocks noChangeArrowheads="1" noChangeShapeType="1" noTextEdit="1"/>
          </p:cNvSpPr>
          <p:nvPr/>
        </p:nvSpPr>
        <p:spPr bwMode="auto">
          <a:xfrm>
            <a:off x="685800" y="1600200"/>
            <a:ext cx="8077200" cy="1828800"/>
          </a:xfrm>
          <a:prstGeom prst="rect">
            <a:avLst/>
          </a:prstGeom>
        </p:spPr>
        <p:txBody>
          <a:bodyPr wrap="none" fromWordArt="1">
            <a:prstTxWarp prst="textPlain">
              <a:avLst>
                <a:gd name="adj" fmla="val 50000"/>
              </a:avLst>
            </a:prstTxWarp>
            <a:scene3d>
              <a:camera prst="legacyPerspectiveBottomRight">
                <a:rot lat="0" lon="21239990" rev="0"/>
              </a:camera>
              <a:lightRig rig="legacyHarsh3" dir="l"/>
            </a:scene3d>
            <a:sp3d extrusionH="430200" prstMaterial="legacyMatte">
              <a:extrusionClr>
                <a:srgbClr val="C0C0C0"/>
              </a:extrusionClr>
            </a:sp3d>
          </a:bodyPr>
          <a:lstStyle/>
          <a:p>
            <a:r>
              <a:rPr lang="en-US" sz="3600" kern="1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a:rPr>
              <a:t>Chapter 18 Section 1-5 Slides</a:t>
            </a:r>
            <a:endParaRPr lang="en-US" sz="3600" kern="10" dirty="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158ED-1482-4ADF-976E-1024B264A578}"/>
              </a:ext>
            </a:extLst>
          </p:cNvPr>
          <p:cNvPicPr>
            <a:picLocks/>
          </p:cNvPicPr>
          <p:nvPr/>
        </p:nvPicPr>
        <p:blipFill rotWithShape="1">
          <a:blip r:embed="rId2"/>
          <a:srcRect l="9666" t="14372" r="10592" b="4379"/>
          <a:stretch/>
        </p:blipFill>
        <p:spPr>
          <a:xfrm>
            <a:off x="182880" y="182880"/>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2531934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1A868E-2A5B-4677-BE37-1C2F03DF3310}"/>
              </a:ext>
            </a:extLst>
          </p:cNvPr>
          <p:cNvPicPr>
            <a:picLocks noChangeAspect="1"/>
          </p:cNvPicPr>
          <p:nvPr/>
        </p:nvPicPr>
        <p:blipFill rotWithShape="1">
          <a:blip r:embed="rId2"/>
          <a:srcRect l="9500" t="28446" r="5001" b="18388"/>
          <a:stretch/>
        </p:blipFill>
        <p:spPr>
          <a:xfrm>
            <a:off x="182880" y="182880"/>
            <a:ext cx="8778240" cy="3165642"/>
          </a:xfrm>
          <a:prstGeom prst="rect">
            <a:avLst/>
          </a:prstGeom>
          <a:ln w="152400">
            <a:solidFill>
              <a:srgbClr val="FFFF99"/>
            </a:solidFill>
            <a:miter lim="800000"/>
          </a:ln>
        </p:spPr>
      </p:pic>
      <p:pic>
        <p:nvPicPr>
          <p:cNvPr id="4" name="Picture 3">
            <a:extLst>
              <a:ext uri="{FF2B5EF4-FFF2-40B4-BE49-F238E27FC236}">
                <a16:creationId xmlns:a16="http://schemas.microsoft.com/office/drawing/2014/main" id="{FB1F965F-D399-47BB-B787-C43CAA21832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3614837"/>
            <a:ext cx="5657657" cy="3182432"/>
          </a:xfrm>
          <a:prstGeom prst="rect">
            <a:avLst/>
          </a:prstGeom>
          <a:noFill/>
          <a:ln>
            <a:noFill/>
          </a:ln>
        </p:spPr>
      </p:pic>
      <p:pic>
        <p:nvPicPr>
          <p:cNvPr id="12" name="Picture 11">
            <a:extLst>
              <a:ext uri="{FF2B5EF4-FFF2-40B4-BE49-F238E27FC236}">
                <a16:creationId xmlns:a16="http://schemas.microsoft.com/office/drawing/2014/main" id="{AB4AE03D-AD1B-4BD7-AE8E-6F8D06C348A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250"/>
          <a:stretch/>
        </p:blipFill>
        <p:spPr>
          <a:xfrm>
            <a:off x="339551" y="3616609"/>
            <a:ext cx="2632249" cy="2807732"/>
          </a:xfrm>
          <a:prstGeom prst="rect">
            <a:avLst/>
          </a:prstGeom>
        </p:spPr>
      </p:pic>
      <p:sp>
        <p:nvSpPr>
          <p:cNvPr id="13" name="TextBox 12">
            <a:extLst>
              <a:ext uri="{FF2B5EF4-FFF2-40B4-BE49-F238E27FC236}">
                <a16:creationId xmlns:a16="http://schemas.microsoft.com/office/drawing/2014/main" id="{5487E78E-0E7C-48DE-9D28-408AAB472F30}"/>
              </a:ext>
            </a:extLst>
          </p:cNvPr>
          <p:cNvSpPr txBox="1"/>
          <p:nvPr/>
        </p:nvSpPr>
        <p:spPr>
          <a:xfrm>
            <a:off x="339551" y="6424341"/>
            <a:ext cx="2286000" cy="369332"/>
          </a:xfrm>
          <a:prstGeom prst="rect">
            <a:avLst/>
          </a:prstGeom>
          <a:noFill/>
        </p:spPr>
        <p:txBody>
          <a:bodyPr wrap="square" rtlCol="0">
            <a:spAutoFit/>
          </a:bodyPr>
          <a:lstStyle/>
          <a:p>
            <a:r>
              <a:rPr lang="en-US" sz="900" dirty="0">
                <a:solidFill>
                  <a:schemeClr val="bg1"/>
                </a:solidFill>
                <a:hlinkClick r:id="rId5" tooltip="http://hardwarerecs.stackexchange.com/questions/493/best-mouse-for-3d-blender-for-users-used-to-apple-magic-mouse">
                  <a:extLst>
                    <a:ext uri="{A12FA001-AC4F-418D-AE19-62706E023703}">
                      <ahyp:hlinkClr xmlns:ahyp="http://schemas.microsoft.com/office/drawing/2018/hyperlinkcolor" val="tx"/>
                    </a:ext>
                  </a:extLst>
                </a:hlinkClick>
              </a:rPr>
              <a:t>This Photo</a:t>
            </a:r>
            <a:r>
              <a:rPr lang="en-US" sz="900" dirty="0">
                <a:solidFill>
                  <a:schemeClr val="bg1"/>
                </a:solidFill>
              </a:rPr>
              <a:t> by Unknown Author is licensed under </a:t>
            </a:r>
            <a:r>
              <a:rPr lang="en-US" sz="900" dirty="0">
                <a:solidFill>
                  <a:schemeClr val="bg1"/>
                </a:solidFill>
                <a:hlinkClick r:id="rId6" tooltip="https://creativecommons.org/licenses/by-sa/3.0/">
                  <a:extLst>
                    <a:ext uri="{A12FA001-AC4F-418D-AE19-62706E023703}">
                      <ahyp:hlinkClr xmlns:ahyp="http://schemas.microsoft.com/office/drawing/2018/hyperlinkcolor" val="tx"/>
                    </a:ext>
                  </a:extLst>
                </a:hlinkClick>
              </a:rPr>
              <a:t>CC BY-SA</a:t>
            </a:r>
            <a:endParaRPr lang="en-US" sz="900" dirty="0">
              <a:solidFill>
                <a:schemeClr val="bg1"/>
              </a:solidFill>
            </a:endParaRPr>
          </a:p>
        </p:txBody>
      </p:sp>
      <p:pic>
        <p:nvPicPr>
          <p:cNvPr id="15" name="Graphic 14" descr="Right pointing backhand index">
            <a:extLst>
              <a:ext uri="{FF2B5EF4-FFF2-40B4-BE49-F238E27FC236}">
                <a16:creationId xmlns:a16="http://schemas.microsoft.com/office/drawing/2014/main" id="{F584A57F-3ACA-4589-9B4C-AE79DCEF39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900000">
            <a:off x="572621" y="3804215"/>
            <a:ext cx="914400" cy="914400"/>
          </a:xfrm>
          <a:prstGeom prst="rect">
            <a:avLst/>
          </a:prstGeom>
        </p:spPr>
      </p:pic>
      <p:pic>
        <p:nvPicPr>
          <p:cNvPr id="16" name="Graphic 15" descr="Right pointing backhand index">
            <a:extLst>
              <a:ext uri="{FF2B5EF4-FFF2-40B4-BE49-F238E27FC236}">
                <a16:creationId xmlns:a16="http://schemas.microsoft.com/office/drawing/2014/main" id="{A6943EBA-DAE4-462A-8CCD-8FA41C8D70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00000">
            <a:off x="2018179" y="3773021"/>
            <a:ext cx="914400" cy="914400"/>
          </a:xfrm>
          <a:prstGeom prst="rect">
            <a:avLst/>
          </a:prstGeom>
        </p:spPr>
      </p:pic>
      <p:sp>
        <p:nvSpPr>
          <p:cNvPr id="17" name="TextBox 16">
            <a:extLst>
              <a:ext uri="{FF2B5EF4-FFF2-40B4-BE49-F238E27FC236}">
                <a16:creationId xmlns:a16="http://schemas.microsoft.com/office/drawing/2014/main" id="{6CA6B3C2-685D-4AAA-AD4F-F74D0D7F81FB}"/>
              </a:ext>
            </a:extLst>
          </p:cNvPr>
          <p:cNvSpPr txBox="1"/>
          <p:nvPr/>
        </p:nvSpPr>
        <p:spPr>
          <a:xfrm>
            <a:off x="339552" y="4719935"/>
            <a:ext cx="2632248" cy="461665"/>
          </a:xfrm>
          <a:prstGeom prst="rect">
            <a:avLst/>
          </a:prstGeom>
          <a:noFill/>
        </p:spPr>
        <p:txBody>
          <a:bodyPr wrap="square" rtlCol="0">
            <a:spAutoFit/>
          </a:bodyPr>
          <a:lstStyle/>
          <a:p>
            <a:r>
              <a:rPr lang="en-US" sz="2400" dirty="0"/>
              <a:t>x11                   x7</a:t>
            </a:r>
          </a:p>
        </p:txBody>
      </p:sp>
    </p:spTree>
    <p:extLst>
      <p:ext uri="{BB962C8B-B14F-4D97-AF65-F5344CB8AC3E}">
        <p14:creationId xmlns:p14="http://schemas.microsoft.com/office/powerpoint/2010/main" val="2550681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a:gradFill>
        <a:effectLst/>
      </p:bgPr>
    </p:bg>
    <p:spTree>
      <p:nvGrpSpPr>
        <p:cNvPr id="1" name=""/>
        <p:cNvGrpSpPr/>
        <p:nvPr/>
      </p:nvGrpSpPr>
      <p:grpSpPr>
        <a:xfrm>
          <a:off x="0" y="0"/>
          <a:ext cx="0" cy="0"/>
          <a:chOff x="0" y="0"/>
          <a:chExt cx="0" cy="0"/>
        </a:xfrm>
      </p:grpSpPr>
      <p:sp>
        <p:nvSpPr>
          <p:cNvPr id="5" name="WordArt 2"/>
          <p:cNvSpPr>
            <a:spLocks noChangeArrowheads="1" noChangeShapeType="1" noTextEdit="1"/>
          </p:cNvSpPr>
          <p:nvPr/>
        </p:nvSpPr>
        <p:spPr bwMode="auto">
          <a:xfrm>
            <a:off x="457200" y="609600"/>
            <a:ext cx="8229600" cy="31242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Determining the</a:t>
            </a:r>
          </a:p>
        </p:txBody>
      </p:sp>
      <p:sp>
        <p:nvSpPr>
          <p:cNvPr id="6" name="WordArt 3"/>
          <p:cNvSpPr>
            <a:spLocks noChangeArrowheads="1" noChangeShapeType="1" noTextEdit="1"/>
          </p:cNvSpPr>
          <p:nvPr/>
        </p:nvSpPr>
        <p:spPr bwMode="auto">
          <a:xfrm>
            <a:off x="457200" y="3124200"/>
            <a:ext cx="8229600" cy="31242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Operating System</a:t>
            </a:r>
          </a:p>
        </p:txBody>
      </p:sp>
    </p:spTree>
    <p:extLst>
      <p:ext uri="{BB962C8B-B14F-4D97-AF65-F5344CB8AC3E}">
        <p14:creationId xmlns:p14="http://schemas.microsoft.com/office/powerpoint/2010/main" val="2514334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551AB7-E3F9-42C2-854B-B199B643F6F7}"/>
              </a:ext>
            </a:extLst>
          </p:cNvPr>
          <p:cNvPicPr>
            <a:picLocks/>
          </p:cNvPicPr>
          <p:nvPr/>
        </p:nvPicPr>
        <p:blipFill rotWithShape="1">
          <a:blip r:embed="rId2"/>
          <a:srcRect l="9625" t="17167" r="14166" b="6977"/>
          <a:stretch/>
        </p:blipFill>
        <p:spPr>
          <a:xfrm>
            <a:off x="182880" y="182881"/>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1388271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0409D-C506-43E8-BD7A-F86DC3115F81}"/>
              </a:ext>
            </a:extLst>
          </p:cNvPr>
          <p:cNvPicPr>
            <a:picLocks noChangeAspect="1"/>
          </p:cNvPicPr>
          <p:nvPr/>
        </p:nvPicPr>
        <p:blipFill>
          <a:blip r:embed="rId2"/>
          <a:stretch>
            <a:fillRect/>
          </a:stretch>
        </p:blipFill>
        <p:spPr>
          <a:xfrm>
            <a:off x="2926079" y="182880"/>
            <a:ext cx="3291840" cy="2407923"/>
          </a:xfrm>
          <a:prstGeom prst="rect">
            <a:avLst/>
          </a:prstGeom>
        </p:spPr>
      </p:pic>
      <p:pic>
        <p:nvPicPr>
          <p:cNvPr id="3" name="Picture 2">
            <a:extLst>
              <a:ext uri="{FF2B5EF4-FFF2-40B4-BE49-F238E27FC236}">
                <a16:creationId xmlns:a16="http://schemas.microsoft.com/office/drawing/2014/main" id="{F861BE90-EDBB-4D68-B466-D7451BCAACD3}"/>
              </a:ext>
            </a:extLst>
          </p:cNvPr>
          <p:cNvPicPr>
            <a:picLocks noChangeAspect="1"/>
          </p:cNvPicPr>
          <p:nvPr/>
        </p:nvPicPr>
        <p:blipFill>
          <a:blip r:embed="rId3"/>
          <a:stretch>
            <a:fillRect/>
          </a:stretch>
        </p:blipFill>
        <p:spPr>
          <a:xfrm>
            <a:off x="1717656" y="2834640"/>
            <a:ext cx="5708687" cy="3840480"/>
          </a:xfrm>
          <a:prstGeom prst="rect">
            <a:avLst/>
          </a:prstGeom>
        </p:spPr>
      </p:pic>
    </p:spTree>
    <p:extLst>
      <p:ext uri="{BB962C8B-B14F-4D97-AF65-F5344CB8AC3E}">
        <p14:creationId xmlns:p14="http://schemas.microsoft.com/office/powerpoint/2010/main" val="2093989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08D241-B2E5-480E-BE64-B2EF061B9259}"/>
              </a:ext>
            </a:extLst>
          </p:cNvPr>
          <p:cNvPicPr>
            <a:picLocks noChangeAspect="1"/>
          </p:cNvPicPr>
          <p:nvPr/>
        </p:nvPicPr>
        <p:blipFill>
          <a:blip r:embed="rId2"/>
          <a:stretch>
            <a:fillRect/>
          </a:stretch>
        </p:blipFill>
        <p:spPr>
          <a:xfrm>
            <a:off x="2926079" y="182880"/>
            <a:ext cx="3291840" cy="2408368"/>
          </a:xfrm>
          <a:prstGeom prst="rect">
            <a:avLst/>
          </a:prstGeom>
        </p:spPr>
      </p:pic>
      <p:pic>
        <p:nvPicPr>
          <p:cNvPr id="3" name="Picture 2">
            <a:extLst>
              <a:ext uri="{FF2B5EF4-FFF2-40B4-BE49-F238E27FC236}">
                <a16:creationId xmlns:a16="http://schemas.microsoft.com/office/drawing/2014/main" id="{C9CF01C9-2BFA-4944-9849-28962C1295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095" y="2834640"/>
            <a:ext cx="6817808" cy="3840480"/>
          </a:xfrm>
          <a:prstGeom prst="rect">
            <a:avLst/>
          </a:prstGeom>
        </p:spPr>
      </p:pic>
    </p:spTree>
    <p:extLst>
      <p:ext uri="{BB962C8B-B14F-4D97-AF65-F5344CB8AC3E}">
        <p14:creationId xmlns:p14="http://schemas.microsoft.com/office/powerpoint/2010/main" val="1512522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AC3D30-1627-4008-A56F-40E52726C31C}"/>
              </a:ext>
            </a:extLst>
          </p:cNvPr>
          <p:cNvPicPr>
            <a:picLocks/>
          </p:cNvPicPr>
          <p:nvPr/>
        </p:nvPicPr>
        <p:blipFill rotWithShape="1">
          <a:blip r:embed="rId2"/>
          <a:srcRect l="2415" t="15453" r="11746" b="5555"/>
          <a:stretch/>
        </p:blipFill>
        <p:spPr>
          <a:xfrm>
            <a:off x="182880" y="182881"/>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4127515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6DBE01-5E40-4DB1-AA74-328E5BBC48D9}"/>
              </a:ext>
            </a:extLst>
          </p:cNvPr>
          <p:cNvGrpSpPr/>
          <p:nvPr/>
        </p:nvGrpSpPr>
        <p:grpSpPr>
          <a:xfrm>
            <a:off x="182879" y="182880"/>
            <a:ext cx="8778240" cy="6492240"/>
            <a:chOff x="182879" y="182880"/>
            <a:chExt cx="8778240" cy="6492240"/>
          </a:xfrm>
        </p:grpSpPr>
        <p:pic>
          <p:nvPicPr>
            <p:cNvPr id="1027" name="Picture 3"/>
            <p:cNvPicPr>
              <a:picLocks noChangeArrowheads="1"/>
            </p:cNvPicPr>
            <p:nvPr/>
          </p:nvPicPr>
          <p:blipFill rotWithShape="1">
            <a:blip r:embed="rId2">
              <a:extLst>
                <a:ext uri="{28A0092B-C50C-407E-A947-70E740481C1C}">
                  <a14:useLocalDpi xmlns:a14="http://schemas.microsoft.com/office/drawing/2010/main" val="0"/>
                </a:ext>
              </a:extLst>
            </a:blip>
            <a:srcRect l="3584" t="8534" r="19833" b="7429"/>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a:extLst>
                <a:ext uri="{FF2B5EF4-FFF2-40B4-BE49-F238E27FC236}">
                  <a16:creationId xmlns:a16="http://schemas.microsoft.com/office/drawing/2014/main" id="{3816333A-324C-4AB2-B051-66C45154A7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60" t="10406" r="52534" b="86765"/>
            <a:stretch/>
          </p:blipFill>
          <p:spPr bwMode="auto">
            <a:xfrm>
              <a:off x="838200" y="182880"/>
              <a:ext cx="2743200" cy="237906"/>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402050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73" y="182880"/>
            <a:ext cx="7219584" cy="4114800"/>
          </a:xfrm>
          <a:prstGeom prst="rect">
            <a:avLst/>
          </a:prstGeom>
        </p:spPr>
      </p:pic>
      <p:pic>
        <p:nvPicPr>
          <p:cNvPr id="3" name="Picture 2"/>
          <p:cNvPicPr>
            <a:picLocks noChangeAspect="1"/>
          </p:cNvPicPr>
          <p:nvPr/>
        </p:nvPicPr>
        <p:blipFill>
          <a:blip r:embed="rId3"/>
          <a:stretch>
            <a:fillRect/>
          </a:stretch>
        </p:blipFill>
        <p:spPr>
          <a:xfrm>
            <a:off x="1737360" y="2560320"/>
            <a:ext cx="7219584" cy="4114800"/>
          </a:xfrm>
          <a:prstGeom prst="rect">
            <a:avLst/>
          </a:prstGeom>
        </p:spPr>
      </p:pic>
      <p:cxnSp>
        <p:nvCxnSpPr>
          <p:cNvPr id="4" name="Straight Arrow Connector 3"/>
          <p:cNvCxnSpPr/>
          <p:nvPr/>
        </p:nvCxnSpPr>
        <p:spPr>
          <a:xfrm flipH="1" flipV="1">
            <a:off x="457200" y="6400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8610600" y="62788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60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73" y="182880"/>
            <a:ext cx="7219584" cy="4114800"/>
          </a:xfrm>
          <a:prstGeom prst="rect">
            <a:avLst/>
          </a:prstGeom>
        </p:spPr>
      </p:pic>
      <p:pic>
        <p:nvPicPr>
          <p:cNvPr id="3" name="Picture 2"/>
          <p:cNvPicPr>
            <a:picLocks noChangeAspect="1"/>
          </p:cNvPicPr>
          <p:nvPr/>
        </p:nvPicPr>
        <p:blipFill>
          <a:blip r:embed="rId3"/>
          <a:stretch>
            <a:fillRect/>
          </a:stretch>
        </p:blipFill>
        <p:spPr>
          <a:xfrm>
            <a:off x="1737360" y="2560320"/>
            <a:ext cx="7219584" cy="4114800"/>
          </a:xfrm>
          <a:prstGeom prst="rect">
            <a:avLst/>
          </a:prstGeom>
        </p:spPr>
      </p:pic>
      <p:cxnSp>
        <p:nvCxnSpPr>
          <p:cNvPr id="4" name="Straight Arrow Connector 3"/>
          <p:cNvCxnSpPr/>
          <p:nvPr/>
        </p:nvCxnSpPr>
        <p:spPr>
          <a:xfrm flipH="1" flipV="1">
            <a:off x="457200" y="6400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8610600" y="62788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7" descr="j028274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69088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j0303364"/>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793936"/>
            <a:ext cx="647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j0282747"/>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07848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112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scaled="1"/>
        </a:gradFill>
        <a:effectLst/>
      </p:bgPr>
    </p:bg>
    <p:spTree>
      <p:nvGrpSpPr>
        <p:cNvPr id="1" name=""/>
        <p:cNvGrpSpPr/>
        <p:nvPr/>
      </p:nvGrpSpPr>
      <p:grpSpPr>
        <a:xfrm>
          <a:off x="0" y="0"/>
          <a:ext cx="0" cy="0"/>
          <a:chOff x="0" y="0"/>
          <a:chExt cx="0" cy="0"/>
        </a:xfrm>
      </p:grpSpPr>
      <p:sp>
        <p:nvSpPr>
          <p:cNvPr id="3076" name="WordArt 5"/>
          <p:cNvSpPr>
            <a:spLocks noChangeArrowheads="1" noChangeShapeType="1" noTextEdit="1"/>
          </p:cNvSpPr>
          <p:nvPr/>
        </p:nvSpPr>
        <p:spPr bwMode="auto">
          <a:xfrm>
            <a:off x="457200" y="1828800"/>
            <a:ext cx="8305800" cy="3733800"/>
          </a:xfrm>
          <a:prstGeom prst="rect">
            <a:avLst/>
          </a:prstGeom>
        </p:spPr>
        <p:txBody>
          <a:bodyPr wrap="none" fromWordArt="1">
            <a:prstTxWarp prst="textSlantUp">
              <a:avLst>
                <a:gd name="adj" fmla="val 27944"/>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Introduction</a:t>
            </a:r>
          </a:p>
        </p:txBody>
      </p:sp>
      <p:sp>
        <p:nvSpPr>
          <p:cNvPr id="3080"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73" y="182880"/>
            <a:ext cx="7219584" cy="4114800"/>
          </a:xfrm>
          <a:prstGeom prst="rect">
            <a:avLst/>
          </a:prstGeom>
        </p:spPr>
      </p:pic>
      <p:pic>
        <p:nvPicPr>
          <p:cNvPr id="3" name="Picture 2"/>
          <p:cNvPicPr>
            <a:picLocks noChangeAspect="1"/>
          </p:cNvPicPr>
          <p:nvPr/>
        </p:nvPicPr>
        <p:blipFill>
          <a:blip r:embed="rId3"/>
          <a:stretch>
            <a:fillRect/>
          </a:stretch>
        </p:blipFill>
        <p:spPr>
          <a:xfrm>
            <a:off x="1737360" y="2560320"/>
            <a:ext cx="7219584" cy="4114800"/>
          </a:xfrm>
          <a:prstGeom prst="rect">
            <a:avLst/>
          </a:prstGeom>
        </p:spPr>
      </p:pic>
      <p:cxnSp>
        <p:nvCxnSpPr>
          <p:cNvPr id="4" name="Straight Arrow Connector 3"/>
          <p:cNvCxnSpPr/>
          <p:nvPr/>
        </p:nvCxnSpPr>
        <p:spPr>
          <a:xfrm flipH="1" flipV="1">
            <a:off x="457200" y="6400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8610600" y="62788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7" descr="j028274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69088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j0303364"/>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793936"/>
            <a:ext cx="647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j0282747"/>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07848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27"/>
          <p:cNvSpPr txBox="1">
            <a:spLocks noChangeArrowheads="1"/>
          </p:cNvSpPr>
          <p:nvPr/>
        </p:nvSpPr>
        <p:spPr bwMode="auto">
          <a:xfrm>
            <a:off x="1981200" y="4656131"/>
            <a:ext cx="5562600" cy="1631216"/>
          </a:xfrm>
          <a:prstGeom prst="rect">
            <a:avLst/>
          </a:prstGeom>
          <a:solidFill>
            <a:srgbClr val="FF99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sz="2000" dirty="0"/>
              <a:t>The coordinate returned is based on the coordinate system used by </a:t>
            </a:r>
            <a:r>
              <a:rPr lang="en-US" sz="2000" i="1" dirty="0"/>
              <a:t>Turtle Graphics</a:t>
            </a:r>
            <a:r>
              <a:rPr lang="en-US" sz="2000" dirty="0"/>
              <a:t> where (0,0) is in the center of the window.  Any y </a:t>
            </a:r>
            <a:r>
              <a:rPr lang="en-US" sz="2000"/>
              <a:t>values below </a:t>
            </a:r>
            <a:r>
              <a:rPr lang="en-US" sz="2000" dirty="0"/>
              <a:t>and x values to the left will be negative as the outputs show.</a:t>
            </a:r>
          </a:p>
        </p:txBody>
      </p:sp>
    </p:spTree>
    <p:extLst>
      <p:ext uri="{BB962C8B-B14F-4D97-AF65-F5344CB8AC3E}">
        <p14:creationId xmlns:p14="http://schemas.microsoft.com/office/powerpoint/2010/main" val="1722782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243ACDD-BEE7-4238-805F-DF042680E2F8}"/>
              </a:ext>
            </a:extLst>
          </p:cNvPr>
          <p:cNvGrpSpPr/>
          <p:nvPr/>
        </p:nvGrpSpPr>
        <p:grpSpPr>
          <a:xfrm>
            <a:off x="182880" y="182879"/>
            <a:ext cx="8778240" cy="6492240"/>
            <a:chOff x="182880" y="182879"/>
            <a:chExt cx="8778240" cy="6492240"/>
          </a:xfrm>
        </p:grpSpPr>
        <p:pic>
          <p:nvPicPr>
            <p:cNvPr id="1027" name="Picture 3"/>
            <p:cNvPicPr>
              <a:picLocks noChangeArrowheads="1"/>
            </p:cNvPicPr>
            <p:nvPr/>
          </p:nvPicPr>
          <p:blipFill rotWithShape="1">
            <a:blip r:embed="rId2">
              <a:extLst>
                <a:ext uri="{28A0092B-C50C-407E-A947-70E740481C1C}">
                  <a14:useLocalDpi xmlns:a14="http://schemas.microsoft.com/office/drawing/2010/main" val="0"/>
                </a:ext>
              </a:extLst>
            </a:blip>
            <a:srcRect l="11917" t="14048" r="21583" b="12283"/>
            <a:stretch/>
          </p:blipFill>
          <p:spPr bwMode="auto">
            <a:xfrm>
              <a:off x="182880"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a:extLst>
                <a:ext uri="{FF2B5EF4-FFF2-40B4-BE49-F238E27FC236}">
                  <a16:creationId xmlns:a16="http://schemas.microsoft.com/office/drawing/2014/main" id="{600D565B-7635-44BE-91A9-EE44D37E5B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12" t="7941" r="62750" b="89911"/>
            <a:stretch/>
          </p:blipFill>
          <p:spPr bwMode="auto">
            <a:xfrm>
              <a:off x="838200" y="192023"/>
              <a:ext cx="3200400" cy="241334"/>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372056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88460" y="182880"/>
            <a:ext cx="7208409" cy="4114800"/>
          </a:xfrm>
          <a:prstGeom prst="rect">
            <a:avLst/>
          </a:prstGeom>
        </p:spPr>
      </p:pic>
      <p:pic>
        <p:nvPicPr>
          <p:cNvPr id="12" name="Picture 11"/>
          <p:cNvPicPr>
            <a:picLocks noChangeAspect="1"/>
          </p:cNvPicPr>
          <p:nvPr/>
        </p:nvPicPr>
        <p:blipFill>
          <a:blip r:embed="rId3"/>
          <a:stretch>
            <a:fillRect/>
          </a:stretch>
        </p:blipFill>
        <p:spPr>
          <a:xfrm>
            <a:off x="1737360" y="2560320"/>
            <a:ext cx="7219587" cy="4114800"/>
          </a:xfrm>
          <a:prstGeom prst="rect">
            <a:avLst/>
          </a:prstGeom>
        </p:spPr>
      </p:pic>
      <p:cxnSp>
        <p:nvCxnSpPr>
          <p:cNvPr id="4" name="Straight Arrow Connector 3"/>
          <p:cNvCxnSpPr/>
          <p:nvPr/>
        </p:nvCxnSpPr>
        <p:spPr>
          <a:xfrm flipH="1" flipV="1">
            <a:off x="381000" y="5638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8808720" y="65532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79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a:gradFill>
        <a:effectLst/>
      </p:bgPr>
    </p:bg>
    <p:spTree>
      <p:nvGrpSpPr>
        <p:cNvPr id="1" name=""/>
        <p:cNvGrpSpPr/>
        <p:nvPr/>
      </p:nvGrpSpPr>
      <p:grpSpPr>
        <a:xfrm>
          <a:off x="0" y="0"/>
          <a:ext cx="0" cy="0"/>
          <a:chOff x="0" y="0"/>
          <a:chExt cx="0" cy="0"/>
        </a:xfrm>
      </p:grpSpPr>
      <p:sp>
        <p:nvSpPr>
          <p:cNvPr id="9220"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18.3</a:t>
            </a:r>
          </a:p>
        </p:txBody>
      </p:sp>
      <p:sp>
        <p:nvSpPr>
          <p:cNvPr id="5" name="WordArt 2"/>
          <p:cNvSpPr>
            <a:spLocks noChangeArrowheads="1" noChangeShapeType="1" noTextEdit="1"/>
          </p:cNvSpPr>
          <p:nvPr/>
        </p:nvSpPr>
        <p:spPr bwMode="auto">
          <a:xfrm>
            <a:off x="457200" y="1371600"/>
            <a:ext cx="8229600" cy="31242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    Creating Simple    </a:t>
            </a:r>
          </a:p>
        </p:txBody>
      </p:sp>
      <p:sp>
        <p:nvSpPr>
          <p:cNvPr id="6" name="WordArt 3"/>
          <p:cNvSpPr>
            <a:spLocks noChangeArrowheads="1" noChangeShapeType="1" noTextEdit="1"/>
          </p:cNvSpPr>
          <p:nvPr/>
        </p:nvSpPr>
        <p:spPr bwMode="auto">
          <a:xfrm>
            <a:off x="457200" y="3733800"/>
            <a:ext cx="8229600" cy="31242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Paint Program Tools</a:t>
            </a:r>
          </a:p>
        </p:txBody>
      </p:sp>
    </p:spTree>
    <p:extLst>
      <p:ext uri="{BB962C8B-B14F-4D97-AF65-F5344CB8AC3E}">
        <p14:creationId xmlns:p14="http://schemas.microsoft.com/office/powerpoint/2010/main" val="2372378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0" y="0"/>
            <a:ext cx="9144000" cy="2362200"/>
          </a:xfrm>
        </p:spPr>
        <p:txBody>
          <a:bodyPr/>
          <a:lstStyle/>
          <a:p>
            <a:r>
              <a:rPr lang="en-US" sz="4800" dirty="0">
                <a:latin typeface="Arial Black" pitchFamily="34" charset="0"/>
              </a:rPr>
              <a:t>Paint Program Tools</a:t>
            </a:r>
            <a:br>
              <a:rPr lang="en-US" sz="4800" dirty="0">
                <a:latin typeface="Arial Black" pitchFamily="34" charset="0"/>
              </a:rPr>
            </a:br>
            <a:r>
              <a:rPr lang="en-US" sz="4800" dirty="0">
                <a:latin typeface="Arial Black" pitchFamily="34" charset="0"/>
              </a:rPr>
              <a:t>vs.</a:t>
            </a:r>
            <a:br>
              <a:rPr lang="en-US" sz="4800" dirty="0">
                <a:latin typeface="Arial Black" pitchFamily="34" charset="0"/>
              </a:rPr>
            </a:br>
            <a:r>
              <a:rPr lang="en-US" sz="4800" dirty="0">
                <a:latin typeface="Arial Black" pitchFamily="34" charset="0"/>
              </a:rPr>
              <a:t>Entire Paint Program</a:t>
            </a:r>
          </a:p>
        </p:txBody>
      </p:sp>
      <p:sp>
        <p:nvSpPr>
          <p:cNvPr id="22531" name="Text Box 1027"/>
          <p:cNvSpPr txBox="1">
            <a:spLocks noChangeArrowheads="1"/>
          </p:cNvSpPr>
          <p:nvPr/>
        </p:nvSpPr>
        <p:spPr bwMode="auto">
          <a:xfrm>
            <a:off x="640080" y="2506682"/>
            <a:ext cx="7863840" cy="3970318"/>
          </a:xfrm>
          <a:prstGeom prst="rect">
            <a:avLst/>
          </a:prstGeom>
          <a:solidFill>
            <a:srgbClr val="00FF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sz="2800" dirty="0"/>
              <a:t>We are not creating an entire paint program.  </a:t>
            </a:r>
          </a:p>
          <a:p>
            <a:r>
              <a:rPr lang="en-US" sz="2800" dirty="0"/>
              <a:t>That assignment will have to wait for the </a:t>
            </a:r>
            <a:r>
              <a:rPr lang="en-US" sz="2800" i="1" dirty="0"/>
              <a:t>Advanced Graphics</a:t>
            </a:r>
            <a:r>
              <a:rPr lang="en-US" sz="2800" dirty="0"/>
              <a:t> class.  </a:t>
            </a:r>
          </a:p>
          <a:p>
            <a:endParaRPr lang="en-US" sz="2800" dirty="0"/>
          </a:p>
          <a:p>
            <a:r>
              <a:rPr lang="en-US" sz="2800" dirty="0"/>
              <a:t>In this class, we are merely introducing some concepts by creating some of the simpler tools from a paint program.  </a:t>
            </a:r>
          </a:p>
          <a:p>
            <a:endParaRPr lang="en-US" sz="2800" dirty="0"/>
          </a:p>
          <a:p>
            <a:r>
              <a:rPr lang="en-US" sz="2800" dirty="0"/>
              <a:t>This will lead into Lab 18A.</a:t>
            </a:r>
          </a:p>
        </p:txBody>
      </p:sp>
    </p:spTree>
    <p:extLst>
      <p:ext uri="{BB962C8B-B14F-4D97-AF65-F5344CB8AC3E}">
        <p14:creationId xmlns:p14="http://schemas.microsoft.com/office/powerpoint/2010/main" val="1013805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7A7B92-7CC5-4CE5-91D0-F464FBCC2B50}"/>
              </a:ext>
            </a:extLst>
          </p:cNvPr>
          <p:cNvGrpSpPr/>
          <p:nvPr/>
        </p:nvGrpSpPr>
        <p:grpSpPr>
          <a:xfrm>
            <a:off x="182879" y="182879"/>
            <a:ext cx="8778241" cy="6492240"/>
            <a:chOff x="182879" y="182879"/>
            <a:chExt cx="8778241" cy="6492240"/>
          </a:xfrm>
        </p:grpSpPr>
        <p:pic>
          <p:nvPicPr>
            <p:cNvPr id="5" name="Picture 2">
              <a:extLst>
                <a:ext uri="{FF2B5EF4-FFF2-40B4-BE49-F238E27FC236}">
                  <a16:creationId xmlns:a16="http://schemas.microsoft.com/office/drawing/2014/main" id="{C6A91F47-09C7-47A5-8392-CCC0727665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68" t="8934" r="11713" b="8243"/>
            <a:stretch/>
          </p:blipFill>
          <p:spPr bwMode="auto">
            <a:xfrm>
              <a:off x="182879" y="182879"/>
              <a:ext cx="877824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2">
              <a:extLst>
                <a:ext uri="{FF2B5EF4-FFF2-40B4-BE49-F238E27FC236}">
                  <a16:creationId xmlns:a16="http://schemas.microsoft.com/office/drawing/2014/main" id="{1FB00A4C-8417-43FF-AF4F-AD51F850C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17" t="9557" r="65386" b="88458"/>
            <a:stretch/>
          </p:blipFill>
          <p:spPr bwMode="auto">
            <a:xfrm>
              <a:off x="838199" y="182879"/>
              <a:ext cx="2590799" cy="261161"/>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pic>
        <p:nvPicPr>
          <p:cNvPr id="3075" name="Picture 3" descr="C:\Users\JohnSchram\AppData\Local\Microsoft\Windows\Temporary Internet Files\Content.IE5\T44849XS\paint_by_0dd0n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200400"/>
            <a:ext cx="3479394" cy="347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505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A18180-1356-47BD-9CA9-BCAA055E6B4A}"/>
              </a:ext>
            </a:extLst>
          </p:cNvPr>
          <p:cNvGrpSpPr/>
          <p:nvPr/>
        </p:nvGrpSpPr>
        <p:grpSpPr>
          <a:xfrm>
            <a:off x="182879" y="182879"/>
            <a:ext cx="8778241" cy="6492240"/>
            <a:chOff x="182879" y="182879"/>
            <a:chExt cx="8778241" cy="649224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68" t="8934" r="11713" b="8243"/>
            <a:stretch/>
          </p:blipFill>
          <p:spPr bwMode="auto">
            <a:xfrm>
              <a:off x="182879" y="182879"/>
              <a:ext cx="877824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a:extLst>
                <a:ext uri="{FF2B5EF4-FFF2-40B4-BE49-F238E27FC236}">
                  <a16:creationId xmlns:a16="http://schemas.microsoft.com/office/drawing/2014/main" id="{C868AD3B-7BA5-4C8C-9E69-B743C90819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17" t="9557" r="65386" b="88458"/>
            <a:stretch/>
          </p:blipFill>
          <p:spPr bwMode="auto">
            <a:xfrm>
              <a:off x="838199" y="182879"/>
              <a:ext cx="2590799" cy="261161"/>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5422697" y="228600"/>
            <a:ext cx="3505200" cy="2262447"/>
          </a:xfrm>
          <a:prstGeom prst="rect">
            <a:avLst/>
          </a:prstGeom>
        </p:spPr>
      </p:pic>
      <p:pic>
        <p:nvPicPr>
          <p:cNvPr id="3075" name="Picture 3" descr="C:\Users\JohnSchram\AppData\Local\Microsoft\Windows\Temporary Internet Files\Content.IE5\T44849XS\paint_by_0dd0n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3200400"/>
            <a:ext cx="3479394" cy="347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014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EA89DB-808B-440D-85D0-0E2390EBCE11}"/>
              </a:ext>
            </a:extLst>
          </p:cNvPr>
          <p:cNvGrpSpPr/>
          <p:nvPr/>
        </p:nvGrpSpPr>
        <p:grpSpPr>
          <a:xfrm>
            <a:off x="182880" y="182878"/>
            <a:ext cx="5379720" cy="6492242"/>
            <a:chOff x="182880" y="182878"/>
            <a:chExt cx="5379720" cy="6492242"/>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71" t="10406" r="24718" b="4772"/>
            <a:stretch/>
          </p:blipFill>
          <p:spPr bwMode="auto">
            <a:xfrm>
              <a:off x="182880" y="182880"/>
              <a:ext cx="537972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a:extLst>
                <a:ext uri="{FF2B5EF4-FFF2-40B4-BE49-F238E27FC236}">
                  <a16:creationId xmlns:a16="http://schemas.microsoft.com/office/drawing/2014/main" id="{06D82DBF-ADA7-4D72-B91D-7E1EBFD974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74" t="9012" r="64024" b="88733"/>
            <a:stretch/>
          </p:blipFill>
          <p:spPr bwMode="auto">
            <a:xfrm>
              <a:off x="685800" y="182878"/>
              <a:ext cx="2377440" cy="209746"/>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964026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CBCF30F-C00A-4CDF-8B7B-93F3B84247B7}"/>
              </a:ext>
            </a:extLst>
          </p:cNvPr>
          <p:cNvGrpSpPr/>
          <p:nvPr/>
        </p:nvGrpSpPr>
        <p:grpSpPr>
          <a:xfrm>
            <a:off x="182880" y="182878"/>
            <a:ext cx="5379720" cy="6492242"/>
            <a:chOff x="182880" y="182878"/>
            <a:chExt cx="5379720" cy="6492242"/>
          </a:xfrm>
        </p:grpSpPr>
        <p:pic>
          <p:nvPicPr>
            <p:cNvPr id="9" name="Picture 2">
              <a:extLst>
                <a:ext uri="{FF2B5EF4-FFF2-40B4-BE49-F238E27FC236}">
                  <a16:creationId xmlns:a16="http://schemas.microsoft.com/office/drawing/2014/main" id="{7FBC25C7-10FF-4CCE-BCC6-B2CDC0457B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71" t="10406" r="24718" b="4772"/>
            <a:stretch/>
          </p:blipFill>
          <p:spPr bwMode="auto">
            <a:xfrm>
              <a:off x="182880" y="182880"/>
              <a:ext cx="537972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a:extLst>
                <a:ext uri="{FF2B5EF4-FFF2-40B4-BE49-F238E27FC236}">
                  <a16:creationId xmlns:a16="http://schemas.microsoft.com/office/drawing/2014/main" id="{9DC52D63-415E-44E3-9919-AA4715394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74" t="9012" r="64024" b="88733"/>
            <a:stretch/>
          </p:blipFill>
          <p:spPr bwMode="auto">
            <a:xfrm>
              <a:off x="685800" y="182878"/>
              <a:ext cx="2377440" cy="209746"/>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2" name="Group 1"/>
          <p:cNvGrpSpPr/>
          <p:nvPr/>
        </p:nvGrpSpPr>
        <p:grpSpPr>
          <a:xfrm>
            <a:off x="4379494" y="914400"/>
            <a:ext cx="4764505" cy="2971800"/>
            <a:chOff x="4114800" y="1066800"/>
            <a:chExt cx="5029200" cy="3136900"/>
          </a:xfrm>
        </p:grpSpPr>
        <p:pic>
          <p:nvPicPr>
            <p:cNvPr id="6" name="Picture 5"/>
            <p:cNvPicPr/>
            <p:nvPr/>
          </p:nvPicPr>
          <p:blipFill>
            <a:blip r:embed="rId4"/>
            <a:stretch>
              <a:fillRect/>
            </a:stretch>
          </p:blipFill>
          <p:spPr>
            <a:xfrm>
              <a:off x="4114800" y="1066800"/>
              <a:ext cx="5029200" cy="3136900"/>
            </a:xfrm>
            <a:prstGeom prst="rect">
              <a:avLst/>
            </a:prstGeom>
          </p:spPr>
        </p:pic>
        <p:cxnSp>
          <p:nvCxnSpPr>
            <p:cNvPr id="7" name="Straight Arrow Connector 6"/>
            <p:cNvCxnSpPr/>
            <p:nvPr/>
          </p:nvCxnSpPr>
          <p:spPr>
            <a:xfrm flipH="1" flipV="1">
              <a:off x="8229600" y="26974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0890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F5F9D73-D2F7-43E5-A25D-786FC0E96E2D}"/>
              </a:ext>
            </a:extLst>
          </p:cNvPr>
          <p:cNvGrpSpPr/>
          <p:nvPr/>
        </p:nvGrpSpPr>
        <p:grpSpPr>
          <a:xfrm>
            <a:off x="182880" y="182878"/>
            <a:ext cx="5379720" cy="6492242"/>
            <a:chOff x="182880" y="182878"/>
            <a:chExt cx="5379720" cy="6492242"/>
          </a:xfrm>
        </p:grpSpPr>
        <p:pic>
          <p:nvPicPr>
            <p:cNvPr id="10" name="Picture 2">
              <a:extLst>
                <a:ext uri="{FF2B5EF4-FFF2-40B4-BE49-F238E27FC236}">
                  <a16:creationId xmlns:a16="http://schemas.microsoft.com/office/drawing/2014/main" id="{E9C24E79-D718-4528-B44F-EBB9E07AD9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71" t="10406" r="24718" b="4772"/>
            <a:stretch/>
          </p:blipFill>
          <p:spPr bwMode="auto">
            <a:xfrm>
              <a:off x="182880" y="182880"/>
              <a:ext cx="537972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10">
              <a:extLst>
                <a:ext uri="{FF2B5EF4-FFF2-40B4-BE49-F238E27FC236}">
                  <a16:creationId xmlns:a16="http://schemas.microsoft.com/office/drawing/2014/main" id="{7A6A6E8B-1503-400A-8CCC-7D9AE2F660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74" t="9012" r="64024" b="88733"/>
            <a:stretch/>
          </p:blipFill>
          <p:spPr bwMode="auto">
            <a:xfrm>
              <a:off x="685800" y="182878"/>
              <a:ext cx="2377440" cy="209746"/>
            </a:xfrm>
            <a:prstGeom prst="rect">
              <a:avLst/>
            </a:prstGeom>
            <a:noFill/>
            <a:ln w="152400">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2" name="Group 1"/>
          <p:cNvGrpSpPr/>
          <p:nvPr/>
        </p:nvGrpSpPr>
        <p:grpSpPr>
          <a:xfrm>
            <a:off x="4379494" y="914400"/>
            <a:ext cx="4764505" cy="2971800"/>
            <a:chOff x="4114800" y="1066800"/>
            <a:chExt cx="5029200" cy="3136900"/>
          </a:xfrm>
        </p:grpSpPr>
        <p:pic>
          <p:nvPicPr>
            <p:cNvPr id="6" name="Picture 5"/>
            <p:cNvPicPr/>
            <p:nvPr/>
          </p:nvPicPr>
          <p:blipFill>
            <a:blip r:embed="rId4"/>
            <a:stretch>
              <a:fillRect/>
            </a:stretch>
          </p:blipFill>
          <p:spPr>
            <a:xfrm>
              <a:off x="4114800" y="1066800"/>
              <a:ext cx="5029200" cy="3136900"/>
            </a:xfrm>
            <a:prstGeom prst="rect">
              <a:avLst/>
            </a:prstGeom>
          </p:spPr>
        </p:pic>
        <p:cxnSp>
          <p:nvCxnSpPr>
            <p:cNvPr id="7" name="Straight Arrow Connector 6"/>
            <p:cNvCxnSpPr/>
            <p:nvPr/>
          </p:nvCxnSpPr>
          <p:spPr>
            <a:xfrm flipH="1" flipV="1">
              <a:off x="8229600" y="269748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Text Box 1027"/>
          <p:cNvSpPr txBox="1">
            <a:spLocks noChangeArrowheads="1"/>
          </p:cNvSpPr>
          <p:nvPr/>
        </p:nvSpPr>
        <p:spPr bwMode="auto">
          <a:xfrm>
            <a:off x="4148668" y="4389120"/>
            <a:ext cx="4995332" cy="2246769"/>
          </a:xfrm>
          <a:prstGeom prst="rect">
            <a:avLst/>
          </a:prstGeom>
          <a:solidFill>
            <a:srgbClr val="FF99CC"/>
          </a:solidFill>
          <a:ln w="57150">
            <a:solidFill>
              <a:schemeClr val="tx1"/>
            </a:solidFill>
            <a:miter lim="800000"/>
            <a:headEnd/>
            <a:tailEnd/>
          </a:ln>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sz="2000" dirty="0"/>
              <a:t>Unlike </a:t>
            </a:r>
            <a:r>
              <a:rPr lang="en-US" sz="2000" b="0" dirty="0" err="1">
                <a:latin typeface="Arial Black" panose="020B0A04020102020204" pitchFamily="34" charset="0"/>
              </a:rPr>
              <a:t>drawLine</a:t>
            </a:r>
            <a:r>
              <a:rPr lang="en-US" sz="2000" dirty="0"/>
              <a:t>, with </a:t>
            </a:r>
            <a:r>
              <a:rPr lang="en-US" sz="2000" b="0" dirty="0" err="1">
                <a:latin typeface="Arial Black" panose="020B0A04020102020204" pitchFamily="34" charset="0"/>
              </a:rPr>
              <a:t>goto</a:t>
            </a:r>
            <a:r>
              <a:rPr lang="en-US" sz="2000" dirty="0"/>
              <a:t>, you only specify the </a:t>
            </a:r>
            <a:r>
              <a:rPr lang="en-US" sz="2000" i="1" dirty="0"/>
              <a:t>end point</a:t>
            </a:r>
            <a:r>
              <a:rPr lang="en-US" sz="2000" dirty="0"/>
              <a:t>.  The </a:t>
            </a:r>
            <a:r>
              <a:rPr lang="en-US" sz="2000" i="1" dirty="0"/>
              <a:t>start point</a:t>
            </a:r>
            <a:r>
              <a:rPr lang="en-US" sz="2000" dirty="0"/>
              <a:t> is simply the last coordinate that was used.  If the program has just started, the </a:t>
            </a:r>
            <a:r>
              <a:rPr lang="en-US" sz="2000" i="1" dirty="0"/>
              <a:t>start point</a:t>
            </a:r>
            <a:r>
              <a:rPr lang="en-US" sz="2000" dirty="0"/>
              <a:t> is (0,0).  Also, </a:t>
            </a:r>
            <a:r>
              <a:rPr lang="en-US" sz="2000" b="0" dirty="0" err="1">
                <a:latin typeface="Arial Black" panose="020B0A04020102020204" pitchFamily="34" charset="0"/>
              </a:rPr>
              <a:t>goto</a:t>
            </a:r>
            <a:r>
              <a:rPr lang="en-US" sz="2000" b="0" dirty="0">
                <a:latin typeface="Arial Black" panose="020B0A04020102020204" pitchFamily="34" charset="0"/>
              </a:rPr>
              <a:t> </a:t>
            </a:r>
            <a:r>
              <a:rPr lang="en-US" sz="2000" dirty="0"/>
              <a:t>uses the coordinates from </a:t>
            </a:r>
            <a:r>
              <a:rPr lang="en-US" sz="2000" i="1" dirty="0"/>
              <a:t>Turtle Graphics</a:t>
            </a:r>
            <a:r>
              <a:rPr lang="en-US" sz="2000" dirty="0"/>
              <a:t>, so no conversion is necessary. </a:t>
            </a:r>
          </a:p>
        </p:txBody>
      </p:sp>
    </p:spTree>
    <p:extLst>
      <p:ext uri="{BB962C8B-B14F-4D97-AF65-F5344CB8AC3E}">
        <p14:creationId xmlns:p14="http://schemas.microsoft.com/office/powerpoint/2010/main" val="331897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0"/>
            <a:ext cx="9144000" cy="914400"/>
          </a:xfrm>
        </p:spPr>
        <p:txBody>
          <a:bodyPr/>
          <a:lstStyle/>
          <a:p>
            <a:pPr eaLnBrk="1" hangingPunct="1"/>
            <a:r>
              <a:rPr lang="en-US" sz="4800" b="1" dirty="0">
                <a:latin typeface="Arial" panose="020B0604020202020204" pitchFamily="34" charset="0"/>
                <a:cs typeface="Arial" panose="020B0604020202020204" pitchFamily="34" charset="0"/>
              </a:rPr>
              <a:t>The Last Chapter is Special!</a:t>
            </a:r>
          </a:p>
        </p:txBody>
      </p:sp>
      <p:sp>
        <p:nvSpPr>
          <p:cNvPr id="4" name="Text Box 3"/>
          <p:cNvSpPr txBox="1">
            <a:spLocks noChangeArrowheads="1"/>
          </p:cNvSpPr>
          <p:nvPr/>
        </p:nvSpPr>
        <p:spPr bwMode="auto">
          <a:xfrm>
            <a:off x="76200" y="1190685"/>
            <a:ext cx="8991600" cy="4893647"/>
          </a:xfrm>
          <a:prstGeom prst="rect">
            <a:avLst/>
          </a:prstGeom>
          <a:solidFill>
            <a:srgbClr val="00FFCC"/>
          </a:solidFill>
          <a:ln w="57150">
            <a:solidFill>
              <a:schemeClr val="tx1"/>
            </a:solidFill>
            <a:miter lim="800000"/>
            <a:headEnd/>
            <a:tailEnd/>
          </a:ln>
        </p:spPr>
        <p:txBody>
          <a:bodyPr wrap="square">
            <a:spAutoFit/>
          </a:bodyPr>
          <a:lstStyle>
            <a:lvl1pPr eaLnBrk="0" hangingPunct="0">
              <a:tabLst>
                <a:tab pos="457200" algn="l"/>
                <a:tab pos="693738" algn="l"/>
                <a:tab pos="1371600" algn="l"/>
                <a:tab pos="2065338" algn="l"/>
              </a:tabLst>
              <a:defRPr b="1">
                <a:solidFill>
                  <a:schemeClr val="tx1"/>
                </a:solidFill>
                <a:latin typeface="Arial" charset="0"/>
              </a:defRPr>
            </a:lvl1pPr>
            <a:lvl2pPr marL="742950" indent="-285750" eaLnBrk="0" hangingPunct="0">
              <a:tabLst>
                <a:tab pos="457200" algn="l"/>
                <a:tab pos="693738" algn="l"/>
                <a:tab pos="1371600" algn="l"/>
                <a:tab pos="2065338" algn="l"/>
              </a:tabLst>
              <a:defRPr b="1">
                <a:solidFill>
                  <a:schemeClr val="tx1"/>
                </a:solidFill>
                <a:latin typeface="Arial" charset="0"/>
              </a:defRPr>
            </a:lvl2pPr>
            <a:lvl3pPr marL="1143000" indent="-228600" eaLnBrk="0" hangingPunct="0">
              <a:tabLst>
                <a:tab pos="457200" algn="l"/>
                <a:tab pos="693738" algn="l"/>
                <a:tab pos="1371600" algn="l"/>
                <a:tab pos="2065338" algn="l"/>
              </a:tabLst>
              <a:defRPr b="1">
                <a:solidFill>
                  <a:schemeClr val="tx1"/>
                </a:solidFill>
                <a:latin typeface="Arial" charset="0"/>
              </a:defRPr>
            </a:lvl3pPr>
            <a:lvl4pPr marL="1600200" indent="-228600" eaLnBrk="0" hangingPunct="0">
              <a:tabLst>
                <a:tab pos="457200" algn="l"/>
                <a:tab pos="693738" algn="l"/>
                <a:tab pos="1371600" algn="l"/>
                <a:tab pos="2065338" algn="l"/>
              </a:tabLst>
              <a:defRPr b="1">
                <a:solidFill>
                  <a:schemeClr val="tx1"/>
                </a:solidFill>
                <a:latin typeface="Arial" charset="0"/>
              </a:defRPr>
            </a:lvl4pPr>
            <a:lvl5pPr marL="2057400" indent="-228600" eaLnBrk="0" hangingPunct="0">
              <a:tabLst>
                <a:tab pos="457200" algn="l"/>
                <a:tab pos="693738" algn="l"/>
                <a:tab pos="1371600" algn="l"/>
                <a:tab pos="2065338" algn="l"/>
              </a:tabLst>
              <a:defRPr b="1">
                <a:solidFill>
                  <a:schemeClr val="tx1"/>
                </a:solidFill>
                <a:latin typeface="Arial" charset="0"/>
              </a:defRPr>
            </a:lvl5pPr>
            <a:lvl6pPr marL="25146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6pPr>
            <a:lvl7pPr marL="29718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7pPr>
            <a:lvl8pPr marL="34290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8pPr>
            <a:lvl9pPr marL="38862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9pPr>
          </a:lstStyle>
          <a:p>
            <a:pPr algn="just"/>
            <a:r>
              <a:rPr lang="en-US" sz="2400" dirty="0"/>
              <a:t>In this chapter you will learn more advanced graphics features.  These features will not be as advanced as those taught in AP</a:t>
            </a:r>
            <a:r>
              <a:rPr lang="en-US" sz="2400" baseline="30000" dirty="0"/>
              <a:t>®</a:t>
            </a:r>
            <a:r>
              <a:rPr lang="en-US" sz="2400" dirty="0"/>
              <a:t> Computer Science-A or Advanced Graphics, but they still will allow you to create more impressive graphics programs.</a:t>
            </a:r>
          </a:p>
          <a:p>
            <a:pPr algn="just"/>
            <a:r>
              <a:rPr lang="en-US" sz="2400" dirty="0"/>
              <a:t> </a:t>
            </a:r>
          </a:p>
          <a:p>
            <a:r>
              <a:rPr lang="en-US" sz="2400" dirty="0"/>
              <a:t>There will be no homework exercises for this chapter.  There will also be no quizzes and no test.  The information covered in this chapter will not even be part of the Final Exam. However, there are 2 lab assignments – 1 minor lab and 1 major lab – that are based on the information in this chapter.  At John Paul II High School the major lab counts as the 4</a:t>
            </a:r>
            <a:r>
              <a:rPr lang="en-US" sz="2400" baseline="30000" dirty="0"/>
              <a:t>th</a:t>
            </a:r>
            <a:r>
              <a:rPr lang="en-US" sz="2400" dirty="0"/>
              <a:t> Quarter Project.</a:t>
            </a:r>
          </a:p>
        </p:txBody>
      </p:sp>
    </p:spTree>
    <p:extLst>
      <p:ext uri="{BB962C8B-B14F-4D97-AF65-F5344CB8AC3E}">
        <p14:creationId xmlns:p14="http://schemas.microsoft.com/office/powerpoint/2010/main" val="692855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a:gradFill>
        <a:effectLst/>
      </p:bgPr>
    </p:bg>
    <p:spTree>
      <p:nvGrpSpPr>
        <p:cNvPr id="1" name=""/>
        <p:cNvGrpSpPr/>
        <p:nvPr/>
      </p:nvGrpSpPr>
      <p:grpSpPr>
        <a:xfrm>
          <a:off x="0" y="0"/>
          <a:ext cx="0" cy="0"/>
          <a:chOff x="0" y="0"/>
          <a:chExt cx="0" cy="0"/>
        </a:xfrm>
      </p:grpSpPr>
      <p:sp>
        <p:nvSpPr>
          <p:cNvPr id="9220"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18.4</a:t>
            </a:r>
          </a:p>
        </p:txBody>
      </p:sp>
      <p:sp>
        <p:nvSpPr>
          <p:cNvPr id="5" name="WordArt 2"/>
          <p:cNvSpPr>
            <a:spLocks noChangeArrowheads="1" noChangeShapeType="1" noTextEdit="1"/>
          </p:cNvSpPr>
          <p:nvPr/>
        </p:nvSpPr>
        <p:spPr bwMode="auto">
          <a:xfrm>
            <a:off x="457200" y="1371600"/>
            <a:ext cx="8382000" cy="301752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       Creating       </a:t>
            </a:r>
          </a:p>
        </p:txBody>
      </p:sp>
      <p:sp>
        <p:nvSpPr>
          <p:cNvPr id="6" name="WordArt 3"/>
          <p:cNvSpPr>
            <a:spLocks noChangeArrowheads="1" noChangeShapeType="1" noTextEdit="1"/>
          </p:cNvSpPr>
          <p:nvPr/>
        </p:nvSpPr>
        <p:spPr bwMode="auto">
          <a:xfrm>
            <a:off x="457200" y="3733800"/>
            <a:ext cx="8382000" cy="283464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Clickable Areas</a:t>
            </a:r>
          </a:p>
        </p:txBody>
      </p:sp>
    </p:spTree>
    <p:extLst>
      <p:ext uri="{BB962C8B-B14F-4D97-AF65-F5344CB8AC3E}">
        <p14:creationId xmlns:p14="http://schemas.microsoft.com/office/powerpoint/2010/main" val="3814526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DE47865-00F7-4E6A-9E54-882974C934FC}"/>
              </a:ext>
            </a:extLst>
          </p:cNvPr>
          <p:cNvGrpSpPr/>
          <p:nvPr/>
        </p:nvGrpSpPr>
        <p:grpSpPr>
          <a:xfrm>
            <a:off x="182881" y="182880"/>
            <a:ext cx="7955280" cy="6492240"/>
            <a:chOff x="182881" y="182880"/>
            <a:chExt cx="7955280" cy="6492240"/>
          </a:xfrm>
        </p:grpSpPr>
        <p:pic>
          <p:nvPicPr>
            <p:cNvPr id="4098" name="Picture 2"/>
            <p:cNvPicPr>
              <a:picLocks noChangeArrowheads="1"/>
            </p:cNvPicPr>
            <p:nvPr/>
          </p:nvPicPr>
          <p:blipFill rotWithShape="1">
            <a:blip r:embed="rId2">
              <a:extLst>
                <a:ext uri="{28A0092B-C50C-407E-A947-70E740481C1C}">
                  <a14:useLocalDpi xmlns:a14="http://schemas.microsoft.com/office/drawing/2010/main" val="0"/>
                </a:ext>
              </a:extLst>
            </a:blip>
            <a:srcRect l="16250" t="7941" r="16500" b="3171"/>
            <a:stretch/>
          </p:blipFill>
          <p:spPr bwMode="auto">
            <a:xfrm>
              <a:off x="182881" y="182880"/>
              <a:ext cx="795528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a:extLst>
                <a:ext uri="{FF2B5EF4-FFF2-40B4-BE49-F238E27FC236}">
                  <a16:creationId xmlns:a16="http://schemas.microsoft.com/office/drawing/2014/main" id="{893D60EF-702A-4E84-BD18-6A906A4B0791}"/>
                </a:ext>
              </a:extLst>
            </p:cNvPr>
            <p:cNvPicPr>
              <a:picLocks noChangeAspect="1"/>
            </p:cNvPicPr>
            <p:nvPr/>
          </p:nvPicPr>
          <p:blipFill rotWithShape="1">
            <a:blip r:embed="rId3"/>
            <a:srcRect l="14166" t="37080" r="63147" b="43540"/>
            <a:stretch/>
          </p:blipFill>
          <p:spPr>
            <a:xfrm>
              <a:off x="658368" y="182880"/>
              <a:ext cx="1627632" cy="179363"/>
            </a:xfrm>
            <a:prstGeom prst="rect">
              <a:avLst/>
            </a:prstGeom>
          </p:spPr>
        </p:pic>
      </p:grpSp>
    </p:spTree>
    <p:extLst>
      <p:ext uri="{BB962C8B-B14F-4D97-AF65-F5344CB8AC3E}">
        <p14:creationId xmlns:p14="http://schemas.microsoft.com/office/powerpoint/2010/main" val="2665850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17FF2D0-7845-4B2E-B09C-A727EE5C8EB2}"/>
              </a:ext>
            </a:extLst>
          </p:cNvPr>
          <p:cNvGrpSpPr/>
          <p:nvPr/>
        </p:nvGrpSpPr>
        <p:grpSpPr>
          <a:xfrm>
            <a:off x="182881" y="182880"/>
            <a:ext cx="7955280" cy="6492240"/>
            <a:chOff x="182881" y="182880"/>
            <a:chExt cx="7955280" cy="6492240"/>
          </a:xfrm>
        </p:grpSpPr>
        <p:pic>
          <p:nvPicPr>
            <p:cNvPr id="5" name="Picture 2">
              <a:extLst>
                <a:ext uri="{FF2B5EF4-FFF2-40B4-BE49-F238E27FC236}">
                  <a16:creationId xmlns:a16="http://schemas.microsoft.com/office/drawing/2014/main" id="{BF37711F-2031-45BD-9E34-973C59E92355}"/>
                </a:ext>
              </a:extLst>
            </p:cNvPr>
            <p:cNvPicPr>
              <a:picLocks noChangeArrowheads="1"/>
            </p:cNvPicPr>
            <p:nvPr/>
          </p:nvPicPr>
          <p:blipFill rotWithShape="1">
            <a:blip r:embed="rId2">
              <a:extLst>
                <a:ext uri="{28A0092B-C50C-407E-A947-70E740481C1C}">
                  <a14:useLocalDpi xmlns:a14="http://schemas.microsoft.com/office/drawing/2010/main" val="0"/>
                </a:ext>
              </a:extLst>
            </a:blip>
            <a:srcRect l="16250" t="7941" r="16500" b="3171"/>
            <a:stretch/>
          </p:blipFill>
          <p:spPr bwMode="auto">
            <a:xfrm>
              <a:off x="182881" y="182880"/>
              <a:ext cx="795528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5">
              <a:extLst>
                <a:ext uri="{FF2B5EF4-FFF2-40B4-BE49-F238E27FC236}">
                  <a16:creationId xmlns:a16="http://schemas.microsoft.com/office/drawing/2014/main" id="{9C43CB9B-3F04-4071-B72E-1F270999674F}"/>
                </a:ext>
              </a:extLst>
            </p:cNvPr>
            <p:cNvPicPr>
              <a:picLocks noChangeAspect="1"/>
            </p:cNvPicPr>
            <p:nvPr/>
          </p:nvPicPr>
          <p:blipFill rotWithShape="1">
            <a:blip r:embed="rId3"/>
            <a:srcRect l="14166" t="37080" r="63147" b="43540"/>
            <a:stretch/>
          </p:blipFill>
          <p:spPr>
            <a:xfrm>
              <a:off x="658368" y="182880"/>
              <a:ext cx="1627632" cy="179363"/>
            </a:xfrm>
            <a:prstGeom prst="rect">
              <a:avLst/>
            </a:prstGeom>
          </p:spPr>
        </p:pic>
      </p:gr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1" b="266"/>
          <a:stretch/>
        </p:blipFill>
        <p:spPr>
          <a:xfrm>
            <a:off x="6291565" y="0"/>
            <a:ext cx="2852435" cy="6858000"/>
          </a:xfrm>
          <a:prstGeom prst="rect">
            <a:avLst/>
          </a:prstGeom>
        </p:spPr>
      </p:pic>
    </p:spTree>
    <p:extLst>
      <p:ext uri="{BB962C8B-B14F-4D97-AF65-F5344CB8AC3E}">
        <p14:creationId xmlns:p14="http://schemas.microsoft.com/office/powerpoint/2010/main" val="2657901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0432"/>
          </a:xfrm>
          <a:prstGeom prst="rect">
            <a:avLst/>
          </a:prstGeom>
        </p:spPr>
      </p:pic>
      <p:sp>
        <p:nvSpPr>
          <p:cNvPr id="6" name="WordArt 9"/>
          <p:cNvSpPr>
            <a:spLocks noChangeArrowheads="1" noChangeShapeType="1" noTextEdit="1"/>
          </p:cNvSpPr>
          <p:nvPr/>
        </p:nvSpPr>
        <p:spPr bwMode="auto">
          <a:xfrm rot="20894799">
            <a:off x="4742522" y="1793483"/>
            <a:ext cx="4103048" cy="691472"/>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Initial Output</a:t>
            </a:r>
          </a:p>
        </p:txBody>
      </p:sp>
    </p:spTree>
    <p:extLst>
      <p:ext uri="{BB962C8B-B14F-4D97-AF65-F5344CB8AC3E}">
        <p14:creationId xmlns:p14="http://schemas.microsoft.com/office/powerpoint/2010/main" val="120770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22960"/>
            <a:ext cx="9144000" cy="5210432"/>
          </a:xfrm>
          <a:prstGeom prst="rect">
            <a:avLst/>
          </a:prstGeom>
        </p:spPr>
      </p:pic>
      <p:cxnSp>
        <p:nvCxnSpPr>
          <p:cNvPr id="8" name="Straight Arrow Connector 7"/>
          <p:cNvCxnSpPr/>
          <p:nvPr/>
        </p:nvCxnSpPr>
        <p:spPr>
          <a:xfrm flipH="1" flipV="1">
            <a:off x="1219200" y="22098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128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822960"/>
            <a:ext cx="9144000" cy="5210432"/>
          </a:xfrm>
          <a:prstGeom prst="rect">
            <a:avLst/>
          </a:prstGeom>
        </p:spPr>
      </p:pic>
      <p:cxnSp>
        <p:nvCxnSpPr>
          <p:cNvPr id="9" name="Straight Arrow Connector 8"/>
          <p:cNvCxnSpPr/>
          <p:nvPr/>
        </p:nvCxnSpPr>
        <p:spPr>
          <a:xfrm flipH="1" flipV="1">
            <a:off x="1219200" y="35052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587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22960"/>
            <a:ext cx="9144000" cy="5210432"/>
          </a:xfrm>
          <a:prstGeom prst="rect">
            <a:avLst/>
          </a:prstGeom>
        </p:spPr>
      </p:pic>
      <p:cxnSp>
        <p:nvCxnSpPr>
          <p:cNvPr id="3" name="Straight Arrow Connector 2"/>
          <p:cNvCxnSpPr/>
          <p:nvPr/>
        </p:nvCxnSpPr>
        <p:spPr>
          <a:xfrm flipH="1" flipV="1">
            <a:off x="1143000" y="48768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61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22960"/>
            <a:ext cx="9144000" cy="5210432"/>
          </a:xfrm>
          <a:prstGeom prst="rect">
            <a:avLst/>
          </a:prstGeom>
        </p:spPr>
      </p:pic>
      <p:cxnSp>
        <p:nvCxnSpPr>
          <p:cNvPr id="3" name="Straight Arrow Connector 2"/>
          <p:cNvCxnSpPr/>
          <p:nvPr/>
        </p:nvCxnSpPr>
        <p:spPr>
          <a:xfrm flipH="1" flipV="1">
            <a:off x="5334000" y="30480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294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56CC33-964F-4497-A51A-8C97B6942471}"/>
              </a:ext>
            </a:extLst>
          </p:cNvPr>
          <p:cNvGrpSpPr/>
          <p:nvPr/>
        </p:nvGrpSpPr>
        <p:grpSpPr>
          <a:xfrm>
            <a:off x="182880" y="182880"/>
            <a:ext cx="8778240" cy="6492240"/>
            <a:chOff x="182880" y="182880"/>
            <a:chExt cx="8778240" cy="6492240"/>
          </a:xfrm>
        </p:grpSpPr>
        <p:pic>
          <p:nvPicPr>
            <p:cNvPr id="2050" name="Picture 2"/>
            <p:cNvPicPr>
              <a:picLocks noChangeArrowheads="1"/>
            </p:cNvPicPr>
            <p:nvPr/>
          </p:nvPicPr>
          <p:blipFill rotWithShape="1">
            <a:blip r:embed="rId2">
              <a:extLst>
                <a:ext uri="{28A0092B-C50C-407E-A947-70E740481C1C}">
                  <a14:useLocalDpi xmlns:a14="http://schemas.microsoft.com/office/drawing/2010/main" val="0"/>
                </a:ext>
              </a:extLst>
            </a:blip>
            <a:srcRect l="15949" t="9557" r="16006" b="5834"/>
            <a:stretch/>
          </p:blipFill>
          <p:spPr bwMode="auto">
            <a:xfrm>
              <a:off x="182880"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a:extLst>
                <a:ext uri="{FF2B5EF4-FFF2-40B4-BE49-F238E27FC236}">
                  <a16:creationId xmlns:a16="http://schemas.microsoft.com/office/drawing/2014/main" id="{FF53802D-3F81-4EE8-ADC2-F6EC4D280869}"/>
                </a:ext>
              </a:extLst>
            </p:cNvPr>
            <p:cNvPicPr>
              <a:picLocks/>
            </p:cNvPicPr>
            <p:nvPr/>
          </p:nvPicPr>
          <p:blipFill rotWithShape="1">
            <a:blip r:embed="rId3"/>
            <a:srcRect l="14167" t="43540" r="58333" b="37080"/>
            <a:stretch/>
          </p:blipFill>
          <p:spPr>
            <a:xfrm>
              <a:off x="722376" y="192820"/>
              <a:ext cx="2286000" cy="155448"/>
            </a:xfrm>
            <a:prstGeom prst="rect">
              <a:avLst/>
            </a:prstGeom>
          </p:spPr>
        </p:pic>
      </p:grpSp>
    </p:spTree>
    <p:extLst>
      <p:ext uri="{BB962C8B-B14F-4D97-AF65-F5344CB8AC3E}">
        <p14:creationId xmlns:p14="http://schemas.microsoft.com/office/powerpoint/2010/main" val="1029825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C7C1A8C-A07E-41A6-9CAC-E91030BD64B3}"/>
              </a:ext>
            </a:extLst>
          </p:cNvPr>
          <p:cNvGrpSpPr/>
          <p:nvPr/>
        </p:nvGrpSpPr>
        <p:grpSpPr>
          <a:xfrm>
            <a:off x="182880" y="182880"/>
            <a:ext cx="8778240" cy="6492240"/>
            <a:chOff x="182880" y="182880"/>
            <a:chExt cx="8778240" cy="6492240"/>
          </a:xfrm>
        </p:grpSpPr>
        <p:pic>
          <p:nvPicPr>
            <p:cNvPr id="3074" name="Picture 2"/>
            <p:cNvPicPr>
              <a:picLocks noChangeArrowheads="1"/>
            </p:cNvPicPr>
            <p:nvPr/>
          </p:nvPicPr>
          <p:blipFill rotWithShape="1">
            <a:blip r:embed="rId2">
              <a:extLst>
                <a:ext uri="{28A0092B-C50C-407E-A947-70E740481C1C}">
                  <a14:useLocalDpi xmlns:a14="http://schemas.microsoft.com/office/drawing/2010/main" val="0"/>
                </a:ext>
              </a:extLst>
            </a:blip>
            <a:srcRect l="13330" t="9012" r="13387" b="2968"/>
            <a:stretch/>
          </p:blipFill>
          <p:spPr bwMode="auto">
            <a:xfrm>
              <a:off x="182880"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a:extLst>
                <a:ext uri="{FF2B5EF4-FFF2-40B4-BE49-F238E27FC236}">
                  <a16:creationId xmlns:a16="http://schemas.microsoft.com/office/drawing/2014/main" id="{6DE38DFB-1EDE-4779-8CD9-27B195CECE66}"/>
                </a:ext>
              </a:extLst>
            </p:cNvPr>
            <p:cNvPicPr>
              <a:picLocks/>
            </p:cNvPicPr>
            <p:nvPr/>
          </p:nvPicPr>
          <p:blipFill rotWithShape="1">
            <a:blip r:embed="rId3"/>
            <a:srcRect l="12500" t="50431" r="59167" b="34066"/>
            <a:stretch/>
          </p:blipFill>
          <p:spPr>
            <a:xfrm>
              <a:off x="685800" y="201168"/>
              <a:ext cx="2377440" cy="146304"/>
            </a:xfrm>
            <a:prstGeom prst="rect">
              <a:avLst/>
            </a:prstGeom>
          </p:spPr>
        </p:pic>
      </p:grpSp>
    </p:spTree>
    <p:extLst>
      <p:ext uri="{BB962C8B-B14F-4D97-AF65-F5344CB8AC3E}">
        <p14:creationId xmlns:p14="http://schemas.microsoft.com/office/powerpoint/2010/main" val="261076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82"/>
            </a:gs>
            <a:gs pos="30000">
              <a:srgbClr val="66008F"/>
            </a:gs>
            <a:gs pos="64999">
              <a:srgbClr val="BA0066"/>
            </a:gs>
            <a:gs pos="89999">
              <a:srgbClr val="FF0000"/>
            </a:gs>
            <a:gs pos="100000">
              <a:srgbClr val="FF8200"/>
            </a:gs>
          </a:gsLst>
          <a:lin ang="5400000" scaled="1"/>
        </a:gradFill>
        <a:effectLst/>
      </p:bgPr>
    </p:bg>
    <p:spTree>
      <p:nvGrpSpPr>
        <p:cNvPr id="1" name=""/>
        <p:cNvGrpSpPr/>
        <p:nvPr/>
      </p:nvGrpSpPr>
      <p:grpSpPr>
        <a:xfrm>
          <a:off x="0" y="0"/>
          <a:ext cx="0" cy="0"/>
          <a:chOff x="0" y="0"/>
          <a:chExt cx="0" cy="0"/>
        </a:xfrm>
      </p:grpSpPr>
      <p:pic>
        <p:nvPicPr>
          <p:cNvPr id="3074" name="Picture 3" descr="j02895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138" y="4040188"/>
            <a:ext cx="36576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4" descr="j03458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4953000"/>
            <a:ext cx="10668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WordArt 5"/>
          <p:cNvSpPr>
            <a:spLocks noChangeArrowheads="1" noChangeShapeType="1" noTextEdit="1"/>
          </p:cNvSpPr>
          <p:nvPr/>
        </p:nvSpPr>
        <p:spPr bwMode="auto">
          <a:xfrm>
            <a:off x="457200" y="1524000"/>
            <a:ext cx="8305800" cy="2926080"/>
          </a:xfrm>
          <a:prstGeom prst="rect">
            <a:avLst/>
          </a:prstGeom>
        </p:spPr>
        <p:txBody>
          <a:bodyPr wrap="none" fromWordArt="1">
            <a:prstTxWarp prst="textSlantUp">
              <a:avLst>
                <a:gd name="adj" fmla="val 27944"/>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Mouse Events</a:t>
            </a:r>
          </a:p>
        </p:txBody>
      </p:sp>
      <p:pic>
        <p:nvPicPr>
          <p:cNvPr id="3077" name="Picture 6" descr="j02330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4724400"/>
            <a:ext cx="14430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7" descr="j034485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0" y="4991100"/>
            <a:ext cx="1957388"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18.2</a:t>
            </a:r>
          </a:p>
        </p:txBody>
      </p:sp>
    </p:spTree>
    <p:extLst>
      <p:ext uri="{BB962C8B-B14F-4D97-AF65-F5344CB8AC3E}">
        <p14:creationId xmlns:p14="http://schemas.microsoft.com/office/powerpoint/2010/main" val="315725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22960"/>
            <a:ext cx="9144000" cy="5211618"/>
          </a:xfrm>
          <a:prstGeom prst="rect">
            <a:avLst/>
          </a:prstGeom>
        </p:spPr>
      </p:pic>
      <p:sp>
        <p:nvSpPr>
          <p:cNvPr id="11" name="WordArt 9"/>
          <p:cNvSpPr>
            <a:spLocks noChangeArrowheads="1" noChangeShapeType="1" noTextEdit="1"/>
          </p:cNvSpPr>
          <p:nvPr/>
        </p:nvSpPr>
        <p:spPr bwMode="auto">
          <a:xfrm rot="20894799">
            <a:off x="4742522" y="1793483"/>
            <a:ext cx="4103048" cy="691472"/>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Initial Output</a:t>
            </a:r>
          </a:p>
        </p:txBody>
      </p:sp>
    </p:spTree>
    <p:extLst>
      <p:ext uri="{BB962C8B-B14F-4D97-AF65-F5344CB8AC3E}">
        <p14:creationId xmlns:p14="http://schemas.microsoft.com/office/powerpoint/2010/main" val="88151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3865"/>
          </a:xfrm>
          <a:prstGeom prst="rect">
            <a:avLst/>
          </a:prstGeom>
        </p:spPr>
      </p:pic>
      <p:cxnSp>
        <p:nvCxnSpPr>
          <p:cNvPr id="8" name="Straight Arrow Connector 7"/>
          <p:cNvCxnSpPr/>
          <p:nvPr/>
        </p:nvCxnSpPr>
        <p:spPr>
          <a:xfrm flipH="1" flipV="1">
            <a:off x="1219200" y="22098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782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3865"/>
          </a:xfrm>
          <a:prstGeom prst="rect">
            <a:avLst/>
          </a:prstGeom>
        </p:spPr>
      </p:pic>
      <p:cxnSp>
        <p:nvCxnSpPr>
          <p:cNvPr id="9" name="Straight Arrow Connector 8"/>
          <p:cNvCxnSpPr/>
          <p:nvPr/>
        </p:nvCxnSpPr>
        <p:spPr>
          <a:xfrm flipH="1" flipV="1">
            <a:off x="1219200" y="35052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431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3865"/>
          </a:xfrm>
          <a:prstGeom prst="rect">
            <a:avLst/>
          </a:prstGeom>
        </p:spPr>
      </p:pic>
      <p:cxnSp>
        <p:nvCxnSpPr>
          <p:cNvPr id="3" name="Straight Arrow Connector 2"/>
          <p:cNvCxnSpPr/>
          <p:nvPr/>
        </p:nvCxnSpPr>
        <p:spPr>
          <a:xfrm flipH="1" flipV="1">
            <a:off x="1143000" y="48768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364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22960"/>
            <a:ext cx="9144000" cy="5213865"/>
          </a:xfrm>
          <a:prstGeom prst="rect">
            <a:avLst/>
          </a:prstGeom>
        </p:spPr>
      </p:pic>
      <p:cxnSp>
        <p:nvCxnSpPr>
          <p:cNvPr id="3" name="Straight Arrow Connector 2"/>
          <p:cNvCxnSpPr/>
          <p:nvPr/>
        </p:nvCxnSpPr>
        <p:spPr>
          <a:xfrm flipH="1" flipV="1">
            <a:off x="5334000" y="3048000"/>
            <a:ext cx="182880" cy="27432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90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000082"/>
            </a:gs>
            <a:gs pos="30000">
              <a:srgbClr val="66008F"/>
            </a:gs>
            <a:gs pos="64999">
              <a:srgbClr val="BA0066"/>
            </a:gs>
            <a:gs pos="89999">
              <a:srgbClr val="FF0000"/>
            </a:gs>
            <a:gs pos="100000">
              <a:srgbClr val="FF8200"/>
            </a:gs>
          </a:gsLst>
          <a:lin ang="5400000" scaled="0"/>
        </a:gradFill>
        <a:effectLst/>
      </p:bgPr>
    </p:bg>
    <p:spTree>
      <p:nvGrpSpPr>
        <p:cNvPr id="1" name=""/>
        <p:cNvGrpSpPr/>
        <p:nvPr/>
      </p:nvGrpSpPr>
      <p:grpSpPr>
        <a:xfrm>
          <a:off x="0" y="0"/>
          <a:ext cx="0" cy="0"/>
          <a:chOff x="0" y="0"/>
          <a:chExt cx="0" cy="0"/>
        </a:xfrm>
      </p:grpSpPr>
      <p:sp>
        <p:nvSpPr>
          <p:cNvPr id="9218" name="WordArt 2"/>
          <p:cNvSpPr>
            <a:spLocks noChangeArrowheads="1" noChangeShapeType="1" noTextEdit="1"/>
          </p:cNvSpPr>
          <p:nvPr/>
        </p:nvSpPr>
        <p:spPr bwMode="auto">
          <a:xfrm>
            <a:off x="457200" y="1676400"/>
            <a:ext cx="8382000" cy="256032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      Key       </a:t>
            </a:r>
          </a:p>
        </p:txBody>
      </p:sp>
      <p:sp>
        <p:nvSpPr>
          <p:cNvPr id="9219" name="WordArt 18"/>
          <p:cNvSpPr>
            <a:spLocks noChangeArrowheads="1" noChangeShapeType="1" noTextEdit="1"/>
          </p:cNvSpPr>
          <p:nvPr/>
        </p:nvSpPr>
        <p:spPr bwMode="auto">
          <a:xfrm>
            <a:off x="371475" y="457200"/>
            <a:ext cx="8391525" cy="7620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FFFFFF"/>
                </a:solidFill>
                <a:latin typeface="Arial Black"/>
              </a:rPr>
              <a:t>Section 18.5</a:t>
            </a:r>
          </a:p>
        </p:txBody>
      </p:sp>
      <p:sp>
        <p:nvSpPr>
          <p:cNvPr id="9220" name="WordArt 2"/>
          <p:cNvSpPr>
            <a:spLocks noChangeArrowheads="1" noChangeShapeType="1" noTextEdit="1"/>
          </p:cNvSpPr>
          <p:nvPr/>
        </p:nvSpPr>
        <p:spPr bwMode="auto">
          <a:xfrm>
            <a:off x="457200" y="3886200"/>
            <a:ext cx="8382000" cy="256032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1">
                  <a:gsLst>
                    <a:gs pos="0">
                      <a:schemeClr val="bg1"/>
                    </a:gs>
                    <a:gs pos="100000">
                      <a:srgbClr val="00FF00"/>
                    </a:gs>
                  </a:gsLst>
                  <a:lin ang="5400000" scaled="1"/>
                </a:gradFill>
                <a:effectLst>
                  <a:outerShdw dist="53882" dir="2700000" algn="ctr" rotWithShape="0">
                    <a:srgbClr val="9999FF">
                      <a:alpha val="79999"/>
                    </a:srgbClr>
                  </a:outerShdw>
                </a:effectLst>
                <a:latin typeface="Impact"/>
              </a:rPr>
              <a:t>   Events   </a:t>
            </a:r>
          </a:p>
        </p:txBody>
      </p:sp>
      <p:pic>
        <p:nvPicPr>
          <p:cNvPr id="11267" name="Picture 3" descr="C:\Users\JohnSchram\AppData\Local\Microsoft\Windows\Temporary Internet Files\Content.IE5\4IKOJ3QF\MC90043390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JohnSchram\AppData\Local\Microsoft\Windows\Temporary Internet Files\Content.IE5\U7LLF55W\MC90018715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6684" y="2064105"/>
            <a:ext cx="1842516" cy="151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803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5" name="Picture 3"/>
          <p:cNvPicPr>
            <a:picLocks noChangeArrowheads="1"/>
          </p:cNvPicPr>
          <p:nvPr/>
        </p:nvPicPr>
        <p:blipFill rotWithShape="1">
          <a:blip r:embed="rId2">
            <a:extLst>
              <a:ext uri="{28A0092B-C50C-407E-A947-70E740481C1C}">
                <a14:useLocalDpi xmlns:a14="http://schemas.microsoft.com/office/drawing/2010/main" val="0"/>
              </a:ext>
            </a:extLst>
          </a:blip>
          <a:srcRect l="13666" t="14930" r="17417" b="12503"/>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48913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5" name="Picture 3"/>
          <p:cNvPicPr>
            <a:picLocks noChangeArrowheads="1"/>
          </p:cNvPicPr>
          <p:nvPr/>
        </p:nvPicPr>
        <p:blipFill rotWithShape="1">
          <a:blip r:embed="rId2">
            <a:extLst>
              <a:ext uri="{28A0092B-C50C-407E-A947-70E740481C1C}">
                <a14:useLocalDpi xmlns:a14="http://schemas.microsoft.com/office/drawing/2010/main" val="0"/>
              </a:ext>
            </a:extLst>
          </a:blip>
          <a:srcRect l="13666" t="14930" r="17417" b="12503"/>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p:nvPr/>
        </p:nvPicPr>
        <p:blipFill>
          <a:blip r:embed="rId3"/>
          <a:stretch>
            <a:fillRect/>
          </a:stretch>
        </p:blipFill>
        <p:spPr>
          <a:xfrm>
            <a:off x="4571999" y="3810000"/>
            <a:ext cx="4114800" cy="2770505"/>
          </a:xfrm>
          <a:prstGeom prst="rect">
            <a:avLst/>
          </a:prstGeom>
        </p:spPr>
      </p:pic>
    </p:spTree>
    <p:extLst>
      <p:ext uri="{BB962C8B-B14F-4D97-AF65-F5344CB8AC3E}">
        <p14:creationId xmlns:p14="http://schemas.microsoft.com/office/powerpoint/2010/main" val="2762256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18" name="Picture 2"/>
          <p:cNvPicPr>
            <a:picLocks noChangeArrowheads="1"/>
          </p:cNvPicPr>
          <p:nvPr/>
        </p:nvPicPr>
        <p:blipFill rotWithShape="1">
          <a:blip r:embed="rId2">
            <a:extLst>
              <a:ext uri="{28A0092B-C50C-407E-A947-70E740481C1C}">
                <a14:useLocalDpi xmlns:a14="http://schemas.microsoft.com/office/drawing/2010/main" val="0"/>
              </a:ext>
            </a:extLst>
          </a:blip>
          <a:srcRect l="9000" t="10367" r="19250" b="5928"/>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61736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18" name="Picture 2"/>
          <p:cNvPicPr>
            <a:picLocks noChangeArrowheads="1"/>
          </p:cNvPicPr>
          <p:nvPr/>
        </p:nvPicPr>
        <p:blipFill rotWithShape="1">
          <a:blip r:embed="rId2">
            <a:extLst>
              <a:ext uri="{28A0092B-C50C-407E-A947-70E740481C1C}">
                <a14:useLocalDpi xmlns:a14="http://schemas.microsoft.com/office/drawing/2010/main" val="0"/>
              </a:ext>
            </a:extLst>
          </a:blip>
          <a:srcRect l="9000" t="10367" r="19250" b="5928"/>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4"/>
          <p:cNvPicPr>
            <a:picLocks/>
          </p:cNvPicPr>
          <p:nvPr/>
        </p:nvPicPr>
        <p:blipFill>
          <a:blip r:embed="rId3"/>
          <a:stretch>
            <a:fillRect/>
          </a:stretch>
        </p:blipFill>
        <p:spPr>
          <a:xfrm>
            <a:off x="4937760" y="4023359"/>
            <a:ext cx="4114800" cy="2770632"/>
          </a:xfrm>
          <a:prstGeom prst="rect">
            <a:avLst/>
          </a:prstGeom>
        </p:spPr>
      </p:pic>
    </p:spTree>
    <p:extLst>
      <p:ext uri="{BB962C8B-B14F-4D97-AF65-F5344CB8AC3E}">
        <p14:creationId xmlns:p14="http://schemas.microsoft.com/office/powerpoint/2010/main" val="2342659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7" name="Picture 3"/>
          <p:cNvPicPr>
            <a:picLocks noChangeArrowheads="1"/>
          </p:cNvPicPr>
          <p:nvPr/>
        </p:nvPicPr>
        <p:blipFill rotWithShape="1">
          <a:blip r:embed="rId2">
            <a:extLst>
              <a:ext uri="{28A0092B-C50C-407E-A947-70E740481C1C}">
                <a14:useLocalDpi xmlns:a14="http://schemas.microsoft.com/office/drawing/2010/main" val="0"/>
              </a:ext>
            </a:extLst>
          </a:blip>
          <a:srcRect l="9500" t="8424" r="9417" b="5997"/>
          <a:stretch/>
        </p:blipFill>
        <p:spPr bwMode="auto">
          <a:xfrm>
            <a:off x="182880"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53551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18" name="Picture 2"/>
          <p:cNvPicPr>
            <a:picLocks noChangeArrowheads="1"/>
          </p:cNvPicPr>
          <p:nvPr/>
        </p:nvPicPr>
        <p:blipFill rotWithShape="1">
          <a:blip r:embed="rId2">
            <a:extLst>
              <a:ext uri="{28A0092B-C50C-407E-A947-70E740481C1C}">
                <a14:useLocalDpi xmlns:a14="http://schemas.microsoft.com/office/drawing/2010/main" val="0"/>
              </a:ext>
            </a:extLst>
          </a:blip>
          <a:srcRect l="9000" t="10367" r="19250" b="5928"/>
          <a:stretch/>
        </p:blipFill>
        <p:spPr bwMode="auto">
          <a:xfrm>
            <a:off x="182879"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6"/>
          <p:cNvPicPr>
            <a:picLocks/>
          </p:cNvPicPr>
          <p:nvPr/>
        </p:nvPicPr>
        <p:blipFill>
          <a:blip r:embed="rId3"/>
          <a:stretch>
            <a:fillRect/>
          </a:stretch>
        </p:blipFill>
        <p:spPr>
          <a:xfrm>
            <a:off x="4937760" y="4023359"/>
            <a:ext cx="4114800" cy="2770632"/>
          </a:xfrm>
          <a:prstGeom prst="rect">
            <a:avLst/>
          </a:prstGeom>
        </p:spPr>
      </p:pic>
    </p:spTree>
    <p:extLst>
      <p:ext uri="{BB962C8B-B14F-4D97-AF65-F5344CB8AC3E}">
        <p14:creationId xmlns:p14="http://schemas.microsoft.com/office/powerpoint/2010/main" val="423242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249" t="12682" r="26162" b="9595"/>
          <a:stretch/>
        </p:blipFill>
        <p:spPr bwMode="auto">
          <a:xfrm>
            <a:off x="182878" y="182879"/>
            <a:ext cx="5371256"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250" t="27723" r="46833" b="8644"/>
          <a:stretch/>
        </p:blipFill>
        <p:spPr bwMode="auto">
          <a:xfrm>
            <a:off x="5714999" y="182879"/>
            <a:ext cx="3246119" cy="5512332"/>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167" t="45878" r="43537" b="33278"/>
          <a:stretch/>
        </p:blipFill>
        <p:spPr bwMode="auto">
          <a:xfrm>
            <a:off x="2667000" y="2057400"/>
            <a:ext cx="2887134"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70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999" t="11401" r="9942" b="5335"/>
          <a:stretch/>
        </p:blipFill>
        <p:spPr bwMode="auto">
          <a:xfrm>
            <a:off x="210312" y="0"/>
            <a:ext cx="872642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9092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5333" t="9305" r="34583" b="6989"/>
          <a:stretch/>
        </p:blipFill>
        <p:spPr bwMode="auto">
          <a:xfrm>
            <a:off x="182880" y="182879"/>
            <a:ext cx="4114317"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922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334" t="16473" r="50583" b="10077"/>
          <a:stretch/>
        </p:blipFill>
        <p:spPr bwMode="auto">
          <a:xfrm>
            <a:off x="2628626" y="1142999"/>
            <a:ext cx="2400574" cy="5532119"/>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2000" t="20995" r="48750" b="7717"/>
          <a:stretch/>
        </p:blipFill>
        <p:spPr bwMode="auto">
          <a:xfrm>
            <a:off x="5181599" y="1488110"/>
            <a:ext cx="3779519" cy="5187008"/>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88175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6" t="10586" r="17348" b="6369"/>
          <a:stretch/>
        </p:blipFill>
        <p:spPr bwMode="auto">
          <a:xfrm>
            <a:off x="201168" y="0"/>
            <a:ext cx="874166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812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0" t="9264" r="17417" b="7830"/>
          <a:stretch/>
        </p:blipFill>
        <p:spPr bwMode="auto">
          <a:xfrm>
            <a:off x="201168" y="0"/>
            <a:ext cx="873956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3535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291" name="Picture 3"/>
          <p:cNvPicPr>
            <a:picLocks noChangeArrowheads="1"/>
          </p:cNvPicPr>
          <p:nvPr/>
        </p:nvPicPr>
        <p:blipFill rotWithShape="1">
          <a:blip r:embed="rId2">
            <a:extLst>
              <a:ext uri="{28A0092B-C50C-407E-A947-70E740481C1C}">
                <a14:useLocalDpi xmlns:a14="http://schemas.microsoft.com/office/drawing/2010/main" val="0"/>
              </a:ext>
            </a:extLst>
          </a:blip>
          <a:srcRect l="3750" t="14709" r="23750" b="8312"/>
          <a:stretch/>
        </p:blipFill>
        <p:spPr bwMode="auto">
          <a:xfrm>
            <a:off x="182879"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25232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4" name="Picture 2"/>
          <p:cNvPicPr>
            <a:picLocks noChangeArrowheads="1"/>
          </p:cNvPicPr>
          <p:nvPr/>
        </p:nvPicPr>
        <p:blipFill rotWithShape="1">
          <a:blip r:embed="rId2">
            <a:extLst>
              <a:ext uri="{28A0092B-C50C-407E-A947-70E740481C1C}">
                <a14:useLocalDpi xmlns:a14="http://schemas.microsoft.com/office/drawing/2010/main" val="0"/>
              </a:ext>
            </a:extLst>
          </a:blip>
          <a:srcRect l="3417" t="15771" r="12832" b="9223"/>
          <a:stretch/>
        </p:blipFill>
        <p:spPr bwMode="auto">
          <a:xfrm>
            <a:off x="182880" y="182879"/>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40948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338" name="Picture 2"/>
          <p:cNvPicPr>
            <a:picLocks noChangeArrowheads="1"/>
          </p:cNvPicPr>
          <p:nvPr/>
        </p:nvPicPr>
        <p:blipFill rotWithShape="1">
          <a:blip r:embed="rId2">
            <a:extLst>
              <a:ext uri="{28A0092B-C50C-407E-A947-70E740481C1C}">
                <a14:useLocalDpi xmlns:a14="http://schemas.microsoft.com/office/drawing/2010/main" val="0"/>
              </a:ext>
            </a:extLst>
          </a:blip>
          <a:srcRect l="6666" t="18747" r="6334" b="10340"/>
          <a:stretch/>
        </p:blipFill>
        <p:spPr bwMode="auto">
          <a:xfrm>
            <a:off x="182880" y="182880"/>
            <a:ext cx="8778240" cy="6492240"/>
          </a:xfrm>
          <a:prstGeom prst="rect">
            <a:avLst/>
          </a:prstGeom>
          <a:noFill/>
          <a:ln w="152400">
            <a:solidFill>
              <a:srgbClr val="CECEE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56691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62" name="Picture 2"/>
          <p:cNvPicPr>
            <a:picLocks noChangeArrowheads="1"/>
          </p:cNvPicPr>
          <p:nvPr/>
        </p:nvPicPr>
        <p:blipFill rotWithShape="1">
          <a:blip r:embed="rId2">
            <a:extLst>
              <a:ext uri="{28A0092B-C50C-407E-A947-70E740481C1C}">
                <a14:useLocalDpi xmlns:a14="http://schemas.microsoft.com/office/drawing/2010/main" val="0"/>
              </a:ext>
            </a:extLst>
          </a:blip>
          <a:srcRect l="20833" t="11911" r="17000" b="6479"/>
          <a:stretch/>
        </p:blipFill>
        <p:spPr bwMode="auto">
          <a:xfrm>
            <a:off x="182879" y="182879"/>
            <a:ext cx="720852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520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7" name="Picture 3"/>
          <p:cNvPicPr>
            <a:picLocks noChangeArrowheads="1"/>
          </p:cNvPicPr>
          <p:nvPr/>
        </p:nvPicPr>
        <p:blipFill rotWithShape="1">
          <a:blip r:embed="rId2">
            <a:extLst>
              <a:ext uri="{28A0092B-C50C-407E-A947-70E740481C1C}">
                <a14:useLocalDpi xmlns:a14="http://schemas.microsoft.com/office/drawing/2010/main" val="0"/>
              </a:ext>
            </a:extLst>
          </a:blip>
          <a:srcRect l="9500" t="8424" r="9417" b="5997"/>
          <a:stretch/>
        </p:blipFill>
        <p:spPr bwMode="auto">
          <a:xfrm>
            <a:off x="182880" y="182880"/>
            <a:ext cx="8778240"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10"/>
          <p:cNvPicPr/>
          <p:nvPr/>
        </p:nvPicPr>
        <p:blipFill>
          <a:blip r:embed="rId3"/>
          <a:stretch>
            <a:fillRect/>
          </a:stretch>
        </p:blipFill>
        <p:spPr>
          <a:xfrm>
            <a:off x="4800600" y="182880"/>
            <a:ext cx="4160520" cy="2798292"/>
          </a:xfrm>
          <a:prstGeom prst="rect">
            <a:avLst/>
          </a:prstGeom>
        </p:spPr>
      </p:pic>
      <p:pic>
        <p:nvPicPr>
          <p:cNvPr id="12" name="Picture 11"/>
          <p:cNvPicPr/>
          <p:nvPr/>
        </p:nvPicPr>
        <p:blipFill>
          <a:blip r:embed="rId4"/>
          <a:stretch>
            <a:fillRect/>
          </a:stretch>
        </p:blipFill>
        <p:spPr>
          <a:xfrm>
            <a:off x="4800600" y="3876828"/>
            <a:ext cx="4160520" cy="2798292"/>
          </a:xfrm>
          <a:prstGeom prst="rect">
            <a:avLst/>
          </a:prstGeom>
        </p:spPr>
      </p:pic>
      <p:sp>
        <p:nvSpPr>
          <p:cNvPr id="13" name="WordArt 9"/>
          <p:cNvSpPr>
            <a:spLocks noChangeArrowheads="1" noChangeShapeType="1" noTextEdit="1"/>
          </p:cNvSpPr>
          <p:nvPr/>
        </p:nvSpPr>
        <p:spPr bwMode="auto">
          <a:xfrm rot="20927505">
            <a:off x="6643999" y="2179701"/>
            <a:ext cx="2133600" cy="359568"/>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Initial Output</a:t>
            </a:r>
          </a:p>
        </p:txBody>
      </p:sp>
      <p:sp>
        <p:nvSpPr>
          <p:cNvPr id="14" name="WordArt 9"/>
          <p:cNvSpPr>
            <a:spLocks noChangeArrowheads="1" noChangeShapeType="1" noTextEdit="1"/>
          </p:cNvSpPr>
          <p:nvPr/>
        </p:nvSpPr>
        <p:spPr bwMode="auto">
          <a:xfrm rot="20796541">
            <a:off x="6642034" y="5799054"/>
            <a:ext cx="2133600" cy="359568"/>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7 clicks later</a:t>
            </a:r>
          </a:p>
        </p:txBody>
      </p:sp>
    </p:spTree>
    <p:extLst>
      <p:ext uri="{BB962C8B-B14F-4D97-AF65-F5344CB8AC3E}">
        <p14:creationId xmlns:p14="http://schemas.microsoft.com/office/powerpoint/2010/main" val="382008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62" name="Picture 2"/>
          <p:cNvPicPr>
            <a:picLocks noChangeArrowheads="1"/>
          </p:cNvPicPr>
          <p:nvPr/>
        </p:nvPicPr>
        <p:blipFill rotWithShape="1">
          <a:blip r:embed="rId2">
            <a:extLst>
              <a:ext uri="{28A0092B-C50C-407E-A947-70E740481C1C}">
                <a14:useLocalDpi xmlns:a14="http://schemas.microsoft.com/office/drawing/2010/main" val="0"/>
              </a:ext>
            </a:extLst>
          </a:blip>
          <a:srcRect l="20833" t="11911" r="17000" b="6479"/>
          <a:stretch/>
        </p:blipFill>
        <p:spPr bwMode="auto">
          <a:xfrm>
            <a:off x="182879" y="182879"/>
            <a:ext cx="7208521" cy="6492240"/>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p:nvPr/>
        </p:nvPicPr>
        <p:blipFill>
          <a:blip r:embed="rId3"/>
          <a:stretch>
            <a:fillRect/>
          </a:stretch>
        </p:blipFill>
        <p:spPr>
          <a:xfrm>
            <a:off x="4267200" y="0"/>
            <a:ext cx="4876799" cy="3280756"/>
          </a:xfrm>
          <a:prstGeom prst="rect">
            <a:avLst/>
          </a:prstGeom>
        </p:spPr>
      </p:pic>
      <p:sp>
        <p:nvSpPr>
          <p:cNvPr id="5" name="WordArt 9"/>
          <p:cNvSpPr>
            <a:spLocks noChangeArrowheads="1" noChangeShapeType="1" noTextEdit="1"/>
          </p:cNvSpPr>
          <p:nvPr/>
        </p:nvSpPr>
        <p:spPr bwMode="auto">
          <a:xfrm rot="20927505">
            <a:off x="4833146" y="1755058"/>
            <a:ext cx="4034940" cy="911234"/>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Output after</a:t>
            </a:r>
          </a:p>
          <a:p>
            <a:pPr algn="ctr"/>
            <a:r>
              <a:rPr lang="en-US" sz="3600" u="sng"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ANY</a:t>
            </a: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 key is pressed</a:t>
            </a:r>
            <a:endParaRPr lang="en-US" sz="3600" u="sng"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endParaRPr>
          </a:p>
        </p:txBody>
      </p:sp>
    </p:spTree>
    <p:extLst>
      <p:ext uri="{BB962C8B-B14F-4D97-AF65-F5344CB8AC3E}">
        <p14:creationId xmlns:p14="http://schemas.microsoft.com/office/powerpoint/2010/main" val="399774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00" t="25586" r="10101" b="23022"/>
          <a:stretch/>
        </p:blipFill>
        <p:spPr bwMode="auto">
          <a:xfrm>
            <a:off x="182880" y="182880"/>
            <a:ext cx="8778240" cy="3945467"/>
          </a:xfrm>
          <a:prstGeom prst="rect">
            <a:avLst/>
          </a:prstGeom>
          <a:noFill/>
          <a:ln w="152400">
            <a:solidFill>
              <a:srgbClr val="FFFF99"/>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6"/>
          <p:cNvPicPr/>
          <p:nvPr/>
        </p:nvPicPr>
        <p:blipFill>
          <a:blip r:embed="rId3"/>
          <a:stretch>
            <a:fillRect/>
          </a:stretch>
        </p:blipFill>
        <p:spPr>
          <a:xfrm>
            <a:off x="4572000" y="3782290"/>
            <a:ext cx="4572000" cy="3075709"/>
          </a:xfrm>
          <a:prstGeom prst="rect">
            <a:avLst/>
          </a:prstGeom>
        </p:spPr>
      </p:pic>
      <p:sp>
        <p:nvSpPr>
          <p:cNvPr id="8" name="WordArt 9"/>
          <p:cNvSpPr>
            <a:spLocks noChangeArrowheads="1" noChangeShapeType="1" noTextEdit="1"/>
          </p:cNvSpPr>
          <p:nvPr/>
        </p:nvSpPr>
        <p:spPr bwMode="auto">
          <a:xfrm rot="20927505">
            <a:off x="4906578" y="5334708"/>
            <a:ext cx="4034940" cy="911234"/>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Output after the</a:t>
            </a:r>
          </a:p>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&lt;space bar&gt; is pressed</a:t>
            </a:r>
          </a:p>
        </p:txBody>
      </p:sp>
    </p:spTree>
    <p:extLst>
      <p:ext uri="{BB962C8B-B14F-4D97-AF65-F5344CB8AC3E}">
        <p14:creationId xmlns:p14="http://schemas.microsoft.com/office/powerpoint/2010/main" val="42202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236DD0-8EC4-46FB-87BF-961289B3C753}"/>
              </a:ext>
            </a:extLst>
          </p:cNvPr>
          <p:cNvPicPr>
            <a:picLocks/>
          </p:cNvPicPr>
          <p:nvPr/>
        </p:nvPicPr>
        <p:blipFill rotWithShape="1">
          <a:blip r:embed="rId2"/>
          <a:srcRect l="15699" t="10416" r="15372" b="3472"/>
          <a:stretch/>
        </p:blipFill>
        <p:spPr>
          <a:xfrm>
            <a:off x="182881" y="182877"/>
            <a:ext cx="8778240" cy="6492240"/>
          </a:xfrm>
          <a:prstGeom prst="rect">
            <a:avLst/>
          </a:prstGeom>
          <a:ln w="152400">
            <a:solidFill>
              <a:srgbClr val="FFFF99"/>
            </a:solidFill>
            <a:miter lim="800000"/>
          </a:ln>
        </p:spPr>
      </p:pic>
    </p:spTree>
    <p:extLst>
      <p:ext uri="{BB962C8B-B14F-4D97-AF65-F5344CB8AC3E}">
        <p14:creationId xmlns:p14="http://schemas.microsoft.com/office/powerpoint/2010/main" val="290472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4F8268-45BB-4D52-81DD-B44C29CEA0A7}"/>
              </a:ext>
            </a:extLst>
          </p:cNvPr>
          <p:cNvPicPr>
            <a:picLocks noChangeAspect="1"/>
          </p:cNvPicPr>
          <p:nvPr/>
        </p:nvPicPr>
        <p:blipFill rotWithShape="1">
          <a:blip r:embed="rId2"/>
          <a:srcRect l="15598" t="25652" r="15676" b="29248"/>
          <a:stretch/>
        </p:blipFill>
        <p:spPr>
          <a:xfrm>
            <a:off x="182880" y="182880"/>
            <a:ext cx="8778240" cy="3267268"/>
          </a:xfrm>
          <a:prstGeom prst="rect">
            <a:avLst/>
          </a:prstGeom>
          <a:ln w="152400">
            <a:solidFill>
              <a:srgbClr val="FFFF99"/>
            </a:solidFill>
            <a:miter lim="800000"/>
          </a:ln>
        </p:spPr>
      </p:pic>
      <p:pic>
        <p:nvPicPr>
          <p:cNvPr id="3" name="Picture 2"/>
          <p:cNvPicPr>
            <a:picLocks noChangeAspect="1"/>
          </p:cNvPicPr>
          <p:nvPr/>
        </p:nvPicPr>
        <p:blipFill>
          <a:blip r:embed="rId3"/>
          <a:stretch>
            <a:fillRect/>
          </a:stretch>
        </p:blipFill>
        <p:spPr>
          <a:xfrm>
            <a:off x="182880" y="3962400"/>
            <a:ext cx="4114800" cy="2768203"/>
          </a:xfrm>
          <a:prstGeom prst="rect">
            <a:avLst/>
          </a:prstGeom>
        </p:spPr>
      </p:pic>
      <p:pic>
        <p:nvPicPr>
          <p:cNvPr id="4" name="Picture 3"/>
          <p:cNvPicPr>
            <a:picLocks noChangeAspect="1"/>
          </p:cNvPicPr>
          <p:nvPr/>
        </p:nvPicPr>
        <p:blipFill>
          <a:blip r:embed="rId4"/>
          <a:stretch>
            <a:fillRect/>
          </a:stretch>
        </p:blipFill>
        <p:spPr>
          <a:xfrm>
            <a:off x="4846320" y="3962400"/>
            <a:ext cx="4114800" cy="2768203"/>
          </a:xfrm>
          <a:prstGeom prst="rect">
            <a:avLst/>
          </a:prstGeom>
        </p:spPr>
      </p:pic>
      <p:sp>
        <p:nvSpPr>
          <p:cNvPr id="5" name="WordArt 9"/>
          <p:cNvSpPr>
            <a:spLocks noChangeArrowheads="1" noChangeShapeType="1" noTextEdit="1"/>
          </p:cNvSpPr>
          <p:nvPr/>
        </p:nvSpPr>
        <p:spPr bwMode="auto">
          <a:xfrm rot="20927505">
            <a:off x="1919599" y="5913207"/>
            <a:ext cx="2133600" cy="359568"/>
          </a:xfrm>
          <a:prstGeom prst="rect">
            <a:avLst/>
          </a:prstGeom>
        </p:spPr>
        <p:txBody>
          <a:bodyPr wrap="none" fromWordArt="1">
            <a:prstTxWarp prst="textSlantUp">
              <a:avLst>
                <a:gd name="adj" fmla="val 11481"/>
              </a:avLst>
            </a:prstTxWarp>
          </a:bodyPr>
          <a:lstStyle/>
          <a:p>
            <a:pPr algn="ctr"/>
            <a:r>
              <a:rPr 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Initial Output</a:t>
            </a:r>
          </a:p>
        </p:txBody>
      </p:sp>
      <p:grpSp>
        <p:nvGrpSpPr>
          <p:cNvPr id="16" name="Group 15"/>
          <p:cNvGrpSpPr/>
          <p:nvPr/>
        </p:nvGrpSpPr>
        <p:grpSpPr>
          <a:xfrm>
            <a:off x="4724400" y="228600"/>
            <a:ext cx="4038917" cy="2732651"/>
            <a:chOff x="4114800" y="391549"/>
            <a:chExt cx="4038917" cy="2732651"/>
          </a:xfrm>
        </p:grpSpPr>
        <p:pic>
          <p:nvPicPr>
            <p:cNvPr id="1026" name="Picture 2" descr="C:\Users\JohnSchram\Pictures\ExpoPics\MousePics\leftCli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91550"/>
              <a:ext cx="1112838" cy="143986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ohnSchram\Pictures\ExpoPics\MousePics\middleClic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7840" y="398250"/>
              <a:ext cx="1112837" cy="1439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Schram\Pictures\ExpoPics\MousePics\rightClick.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0880" y="391549"/>
              <a:ext cx="1112837" cy="143986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bwMode="auto">
            <a:xfrm flipV="1">
              <a:off x="4671219" y="1828800"/>
              <a:ext cx="0" cy="576072"/>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cxnSp>
          <p:nvCxnSpPr>
            <p:cNvPr id="12" name="Straight Arrow Connector 11"/>
            <p:cNvCxnSpPr/>
            <p:nvPr/>
          </p:nvCxnSpPr>
          <p:spPr bwMode="auto">
            <a:xfrm flipV="1">
              <a:off x="5402738" y="1719943"/>
              <a:ext cx="464662" cy="914400"/>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cxnSp>
          <p:nvCxnSpPr>
            <p:cNvPr id="14" name="Straight Arrow Connector 13"/>
            <p:cNvCxnSpPr/>
            <p:nvPr/>
          </p:nvCxnSpPr>
          <p:spPr bwMode="auto">
            <a:xfrm flipV="1">
              <a:off x="5334000" y="1676400"/>
              <a:ext cx="1938528" cy="1447800"/>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grpSp>
      <p:sp>
        <p:nvSpPr>
          <p:cNvPr id="19" name="Text Box 3"/>
          <p:cNvSpPr txBox="1">
            <a:spLocks noChangeArrowheads="1"/>
          </p:cNvSpPr>
          <p:nvPr/>
        </p:nvSpPr>
        <p:spPr bwMode="auto">
          <a:xfrm>
            <a:off x="91440" y="3505200"/>
            <a:ext cx="8961120" cy="461665"/>
          </a:xfrm>
          <a:prstGeom prst="rect">
            <a:avLst/>
          </a:prstGeom>
          <a:solidFill>
            <a:srgbClr val="FFC0FF"/>
          </a:solidFill>
          <a:ln w="57150">
            <a:solidFill>
              <a:schemeClr val="tx1"/>
            </a:solidFill>
            <a:miter lim="800000"/>
            <a:headEnd/>
            <a:tailEnd/>
          </a:ln>
        </p:spPr>
        <p:txBody>
          <a:bodyPr wrap="square">
            <a:spAutoFit/>
          </a:bodyPr>
          <a:lstStyle>
            <a:lvl1pPr eaLnBrk="0" hangingPunct="0">
              <a:tabLst>
                <a:tab pos="457200" algn="l"/>
                <a:tab pos="693738" algn="l"/>
                <a:tab pos="1371600" algn="l"/>
                <a:tab pos="2065338" algn="l"/>
              </a:tabLst>
              <a:defRPr b="1">
                <a:solidFill>
                  <a:schemeClr val="tx1"/>
                </a:solidFill>
                <a:latin typeface="Arial" charset="0"/>
              </a:defRPr>
            </a:lvl1pPr>
            <a:lvl2pPr marL="742950" indent="-285750" eaLnBrk="0" hangingPunct="0">
              <a:tabLst>
                <a:tab pos="457200" algn="l"/>
                <a:tab pos="693738" algn="l"/>
                <a:tab pos="1371600" algn="l"/>
                <a:tab pos="2065338" algn="l"/>
              </a:tabLst>
              <a:defRPr b="1">
                <a:solidFill>
                  <a:schemeClr val="tx1"/>
                </a:solidFill>
                <a:latin typeface="Arial" charset="0"/>
              </a:defRPr>
            </a:lvl2pPr>
            <a:lvl3pPr marL="1143000" indent="-228600" eaLnBrk="0" hangingPunct="0">
              <a:tabLst>
                <a:tab pos="457200" algn="l"/>
                <a:tab pos="693738" algn="l"/>
                <a:tab pos="1371600" algn="l"/>
                <a:tab pos="2065338" algn="l"/>
              </a:tabLst>
              <a:defRPr b="1">
                <a:solidFill>
                  <a:schemeClr val="tx1"/>
                </a:solidFill>
                <a:latin typeface="Arial" charset="0"/>
              </a:defRPr>
            </a:lvl3pPr>
            <a:lvl4pPr marL="1600200" indent="-228600" eaLnBrk="0" hangingPunct="0">
              <a:tabLst>
                <a:tab pos="457200" algn="l"/>
                <a:tab pos="693738" algn="l"/>
                <a:tab pos="1371600" algn="l"/>
                <a:tab pos="2065338" algn="l"/>
              </a:tabLst>
              <a:defRPr b="1">
                <a:solidFill>
                  <a:schemeClr val="tx1"/>
                </a:solidFill>
                <a:latin typeface="Arial" charset="0"/>
              </a:defRPr>
            </a:lvl4pPr>
            <a:lvl5pPr marL="2057400" indent="-228600" eaLnBrk="0" hangingPunct="0">
              <a:tabLst>
                <a:tab pos="457200" algn="l"/>
                <a:tab pos="693738" algn="l"/>
                <a:tab pos="1371600" algn="l"/>
                <a:tab pos="2065338" algn="l"/>
              </a:tabLst>
              <a:defRPr b="1">
                <a:solidFill>
                  <a:schemeClr val="tx1"/>
                </a:solidFill>
                <a:latin typeface="Arial" charset="0"/>
              </a:defRPr>
            </a:lvl5pPr>
            <a:lvl6pPr marL="25146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6pPr>
            <a:lvl7pPr marL="29718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7pPr>
            <a:lvl8pPr marL="34290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8pPr>
            <a:lvl9pPr marL="38862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9pPr>
          </a:lstStyle>
          <a:p>
            <a:r>
              <a:rPr lang="en-US" sz="2400" spc="-20" dirty="0">
                <a:latin typeface="Arial Narrow" panose="020B0606020202030204" pitchFamily="34" charset="0"/>
              </a:rPr>
              <a:t>NOTE:  On some mice the </a:t>
            </a:r>
            <a:r>
              <a:rPr lang="en-US" sz="2400" i="1" spc="-20" dirty="0">
                <a:latin typeface="Arial Narrow" panose="020B0606020202030204" pitchFamily="34" charset="0"/>
              </a:rPr>
              <a:t>wheel</a:t>
            </a:r>
            <a:r>
              <a:rPr lang="en-US" sz="2400" spc="-20" dirty="0">
                <a:latin typeface="Arial Narrow" panose="020B0606020202030204" pitchFamily="34" charset="0"/>
              </a:rPr>
              <a:t> is </a:t>
            </a:r>
            <a:r>
              <a:rPr lang="en-US" sz="2400" i="1" spc="-20" dirty="0">
                <a:latin typeface="Arial Narrow" panose="020B0606020202030204" pitchFamily="34" charset="0"/>
              </a:rPr>
              <a:t>clickable</a:t>
            </a:r>
            <a:r>
              <a:rPr lang="en-US" sz="2400" spc="-20" dirty="0">
                <a:latin typeface="Arial Narrow" panose="020B0606020202030204" pitchFamily="34" charset="0"/>
              </a:rPr>
              <a:t> and acts as the </a:t>
            </a:r>
            <a:r>
              <a:rPr lang="en-US" sz="2400" i="1" spc="-20" dirty="0">
                <a:latin typeface="Arial Narrow" panose="020B0606020202030204" pitchFamily="34" charset="0"/>
              </a:rPr>
              <a:t>middle button</a:t>
            </a:r>
            <a:r>
              <a:rPr lang="en-US" sz="2400" spc="-20" dirty="0">
                <a:latin typeface="Arial Narrow" panose="020B0606020202030204" pitchFamily="34" charset="0"/>
              </a:rPr>
              <a:t>.</a:t>
            </a:r>
          </a:p>
        </p:txBody>
      </p:sp>
    </p:spTree>
    <p:extLst>
      <p:ext uri="{BB962C8B-B14F-4D97-AF65-F5344CB8AC3E}">
        <p14:creationId xmlns:p14="http://schemas.microsoft.com/office/powerpoint/2010/main" val="274131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1000"/>
                                        <p:tgtEl>
                                          <p:spTgt spid="1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A2DB8B-B692-4B39-B4EC-045A570D2B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7970" y="4011168"/>
            <a:ext cx="4918059" cy="2770632"/>
          </a:xfrm>
          <a:prstGeom prst="rect">
            <a:avLst/>
          </a:prstGeom>
        </p:spPr>
      </p:pic>
      <p:pic>
        <p:nvPicPr>
          <p:cNvPr id="8" name="Picture 7">
            <a:extLst>
              <a:ext uri="{FF2B5EF4-FFF2-40B4-BE49-F238E27FC236}">
                <a16:creationId xmlns:a16="http://schemas.microsoft.com/office/drawing/2014/main" id="{E54F8268-45BB-4D52-81DD-B44C29CEA0A7}"/>
              </a:ext>
            </a:extLst>
          </p:cNvPr>
          <p:cNvPicPr>
            <a:picLocks noChangeAspect="1"/>
          </p:cNvPicPr>
          <p:nvPr/>
        </p:nvPicPr>
        <p:blipFill rotWithShape="1">
          <a:blip r:embed="rId3"/>
          <a:srcRect l="15598" t="25652" r="15676" b="29248"/>
          <a:stretch/>
        </p:blipFill>
        <p:spPr>
          <a:xfrm>
            <a:off x="182880" y="182880"/>
            <a:ext cx="8778240" cy="3267268"/>
          </a:xfrm>
          <a:prstGeom prst="rect">
            <a:avLst/>
          </a:prstGeom>
          <a:ln w="152400">
            <a:solidFill>
              <a:srgbClr val="FFFF99"/>
            </a:solidFill>
            <a:miter lim="800000"/>
          </a:ln>
        </p:spPr>
      </p:pic>
      <p:pic>
        <p:nvPicPr>
          <p:cNvPr id="1026" name="Picture 2" descr="C:\Users\JohnSchram\Pictures\ExpoPics\MousePics\leftCli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28601"/>
            <a:ext cx="1112838" cy="1439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Schram\Pictures\ExpoPics\MousePics\rightCli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480" y="228600"/>
            <a:ext cx="1112837" cy="143986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bwMode="auto">
          <a:xfrm flipV="1">
            <a:off x="5280819" y="1665851"/>
            <a:ext cx="0" cy="576072"/>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cxnSp>
        <p:nvCxnSpPr>
          <p:cNvPr id="14" name="Straight Arrow Connector 13"/>
          <p:cNvCxnSpPr>
            <a:cxnSpLocks/>
          </p:cNvCxnSpPr>
          <p:nvPr/>
        </p:nvCxnSpPr>
        <p:spPr bwMode="auto">
          <a:xfrm flipV="1">
            <a:off x="6090904" y="1513452"/>
            <a:ext cx="1791224" cy="1077348"/>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sp>
        <p:nvSpPr>
          <p:cNvPr id="19" name="Text Box 3"/>
          <p:cNvSpPr txBox="1">
            <a:spLocks noChangeArrowheads="1"/>
          </p:cNvSpPr>
          <p:nvPr/>
        </p:nvSpPr>
        <p:spPr bwMode="auto">
          <a:xfrm>
            <a:off x="91440" y="4027944"/>
            <a:ext cx="3794760" cy="2677656"/>
          </a:xfrm>
          <a:prstGeom prst="rect">
            <a:avLst/>
          </a:prstGeom>
          <a:solidFill>
            <a:srgbClr val="FFC0FF"/>
          </a:solidFill>
          <a:ln w="57150">
            <a:solidFill>
              <a:schemeClr val="tx1"/>
            </a:solidFill>
            <a:miter lim="800000"/>
            <a:headEnd/>
            <a:tailEnd/>
          </a:ln>
        </p:spPr>
        <p:txBody>
          <a:bodyPr wrap="square">
            <a:spAutoFit/>
          </a:bodyPr>
          <a:lstStyle>
            <a:lvl1pPr eaLnBrk="0" hangingPunct="0">
              <a:tabLst>
                <a:tab pos="457200" algn="l"/>
                <a:tab pos="693738" algn="l"/>
                <a:tab pos="1371600" algn="l"/>
                <a:tab pos="2065338" algn="l"/>
              </a:tabLst>
              <a:defRPr b="1">
                <a:solidFill>
                  <a:schemeClr val="tx1"/>
                </a:solidFill>
                <a:latin typeface="Arial" charset="0"/>
              </a:defRPr>
            </a:lvl1pPr>
            <a:lvl2pPr marL="742950" indent="-285750" eaLnBrk="0" hangingPunct="0">
              <a:tabLst>
                <a:tab pos="457200" algn="l"/>
                <a:tab pos="693738" algn="l"/>
                <a:tab pos="1371600" algn="l"/>
                <a:tab pos="2065338" algn="l"/>
              </a:tabLst>
              <a:defRPr b="1">
                <a:solidFill>
                  <a:schemeClr val="tx1"/>
                </a:solidFill>
                <a:latin typeface="Arial" charset="0"/>
              </a:defRPr>
            </a:lvl2pPr>
            <a:lvl3pPr marL="1143000" indent="-228600" eaLnBrk="0" hangingPunct="0">
              <a:tabLst>
                <a:tab pos="457200" algn="l"/>
                <a:tab pos="693738" algn="l"/>
                <a:tab pos="1371600" algn="l"/>
                <a:tab pos="2065338" algn="l"/>
              </a:tabLst>
              <a:defRPr b="1">
                <a:solidFill>
                  <a:schemeClr val="tx1"/>
                </a:solidFill>
                <a:latin typeface="Arial" charset="0"/>
              </a:defRPr>
            </a:lvl3pPr>
            <a:lvl4pPr marL="1600200" indent="-228600" eaLnBrk="0" hangingPunct="0">
              <a:tabLst>
                <a:tab pos="457200" algn="l"/>
                <a:tab pos="693738" algn="l"/>
                <a:tab pos="1371600" algn="l"/>
                <a:tab pos="2065338" algn="l"/>
              </a:tabLst>
              <a:defRPr b="1">
                <a:solidFill>
                  <a:schemeClr val="tx1"/>
                </a:solidFill>
                <a:latin typeface="Arial" charset="0"/>
              </a:defRPr>
            </a:lvl4pPr>
            <a:lvl5pPr marL="2057400" indent="-228600" eaLnBrk="0" hangingPunct="0">
              <a:tabLst>
                <a:tab pos="457200" algn="l"/>
                <a:tab pos="693738" algn="l"/>
                <a:tab pos="1371600" algn="l"/>
                <a:tab pos="2065338" algn="l"/>
              </a:tabLst>
              <a:defRPr b="1">
                <a:solidFill>
                  <a:schemeClr val="tx1"/>
                </a:solidFill>
                <a:latin typeface="Arial" charset="0"/>
              </a:defRPr>
            </a:lvl5pPr>
            <a:lvl6pPr marL="25146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6pPr>
            <a:lvl7pPr marL="29718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7pPr>
            <a:lvl8pPr marL="34290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8pPr>
            <a:lvl9pPr marL="3886200" indent="-228600" eaLnBrk="0" fontAlgn="base" hangingPunct="0">
              <a:spcBef>
                <a:spcPct val="0"/>
              </a:spcBef>
              <a:spcAft>
                <a:spcPct val="0"/>
              </a:spcAft>
              <a:tabLst>
                <a:tab pos="457200" algn="l"/>
                <a:tab pos="693738" algn="l"/>
                <a:tab pos="1371600" algn="l"/>
                <a:tab pos="2065338" algn="l"/>
              </a:tabLst>
              <a:defRPr b="1">
                <a:solidFill>
                  <a:schemeClr val="tx1"/>
                </a:solidFill>
                <a:latin typeface="Arial" charset="0"/>
              </a:defRPr>
            </a:lvl9pPr>
          </a:lstStyle>
          <a:p>
            <a:r>
              <a:rPr lang="en-US" sz="2400" spc="-20" dirty="0">
                <a:latin typeface="Arial Narrow" panose="020B0606020202030204" pitchFamily="34" charset="0"/>
              </a:rPr>
              <a:t>ALSO: If you run this program on a Mac, and right/2-finger click 7 times, you get this output.  Since Macs don’t have any type of “middle-click” they use a button value of </a:t>
            </a:r>
            <a:r>
              <a:rPr lang="en-US" sz="2400" spc="-20" dirty="0">
                <a:latin typeface="Arial" panose="020B0604020202020204" pitchFamily="34" charset="0"/>
                <a:cs typeface="Arial" panose="020B0604020202020204" pitchFamily="34" charset="0"/>
              </a:rPr>
              <a:t>2</a:t>
            </a:r>
            <a:r>
              <a:rPr lang="en-US" sz="2400" spc="-20" dirty="0">
                <a:latin typeface="Arial Narrow" panose="020B0606020202030204" pitchFamily="34" charset="0"/>
              </a:rPr>
              <a:t> for right/2-finger click.</a:t>
            </a:r>
          </a:p>
        </p:txBody>
      </p:sp>
      <p:pic>
        <p:nvPicPr>
          <p:cNvPr id="20" name="Picture 5" descr="C:\Users\johnschram\AppData\Local\Microsoft\Windows\Temporary Internet Files\Content.IE5\6013PBX8\MC900441523[1].wmf">
            <a:extLst>
              <a:ext uri="{FF2B5EF4-FFF2-40B4-BE49-F238E27FC236}">
                <a16:creationId xmlns:a16="http://schemas.microsoft.com/office/drawing/2014/main" id="{4F433000-691D-45C3-B093-D9ECC9E032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4724400"/>
            <a:ext cx="142723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Multiplication Sign 12">
            <a:extLst>
              <a:ext uri="{FF2B5EF4-FFF2-40B4-BE49-F238E27FC236}">
                <a16:creationId xmlns:a16="http://schemas.microsoft.com/office/drawing/2014/main" id="{3CBE7FE3-C718-4D3D-B397-6478761676A3}"/>
              </a:ext>
            </a:extLst>
          </p:cNvPr>
          <p:cNvSpPr/>
          <p:nvPr/>
        </p:nvSpPr>
        <p:spPr bwMode="auto">
          <a:xfrm>
            <a:off x="5138226" y="337629"/>
            <a:ext cx="271971" cy="271971"/>
          </a:xfrm>
          <a:prstGeom prst="mathMultiply">
            <a:avLst>
              <a:gd name="adj1" fmla="val 17398"/>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Multiplication Sign 20">
            <a:extLst>
              <a:ext uri="{FF2B5EF4-FFF2-40B4-BE49-F238E27FC236}">
                <a16:creationId xmlns:a16="http://schemas.microsoft.com/office/drawing/2014/main" id="{78C01F7B-7166-4554-AD77-6690FD09FF52}"/>
              </a:ext>
            </a:extLst>
          </p:cNvPr>
          <p:cNvSpPr/>
          <p:nvPr/>
        </p:nvSpPr>
        <p:spPr bwMode="auto">
          <a:xfrm>
            <a:off x="8070912" y="304800"/>
            <a:ext cx="271971" cy="271971"/>
          </a:xfrm>
          <a:prstGeom prst="mathMultiply">
            <a:avLst>
              <a:gd name="adj1" fmla="val 17398"/>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 name="Multiplication Sign 21">
            <a:extLst>
              <a:ext uri="{FF2B5EF4-FFF2-40B4-BE49-F238E27FC236}">
                <a16:creationId xmlns:a16="http://schemas.microsoft.com/office/drawing/2014/main" id="{52D9B0D1-E422-4531-91C0-5B30AB3851A6}"/>
              </a:ext>
            </a:extLst>
          </p:cNvPr>
          <p:cNvSpPr/>
          <p:nvPr/>
        </p:nvSpPr>
        <p:spPr bwMode="auto">
          <a:xfrm>
            <a:off x="4572000" y="2704925"/>
            <a:ext cx="571675" cy="571675"/>
          </a:xfrm>
          <a:prstGeom prst="mathMultiply">
            <a:avLst>
              <a:gd name="adj1" fmla="val 17398"/>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522394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16173</TotalTime>
  <Words>459</Words>
  <Application>Microsoft Office PowerPoint</Application>
  <PresentationFormat>On-screen Show (4:3)</PresentationFormat>
  <Paragraphs>52</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Arial Black</vt:lpstr>
      <vt:lpstr>Arial Narrow</vt:lpstr>
      <vt:lpstr>Calibri</vt:lpstr>
      <vt:lpstr>Impact</vt:lpstr>
      <vt:lpstr>Default Design</vt:lpstr>
      <vt:lpstr>PowerPoint Presentation</vt:lpstr>
      <vt:lpstr>PowerPoint Presentation</vt:lpstr>
      <vt:lpstr>The Last Chapter is Special!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Paint Program Tools vs. Entire Paint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Leon Schram</Manager>
  <Company>BHS-RISD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Exposure Java Slides</dc:title>
  <dc:subject>APCS1</dc:subject>
  <dc:creator>John Schram</dc:creator>
  <cp:lastModifiedBy>Schram, John</cp:lastModifiedBy>
  <cp:revision>1366</cp:revision>
  <dcterms:created xsi:type="dcterms:W3CDTF">2003-07-04T03:08:29Z</dcterms:created>
  <dcterms:modified xsi:type="dcterms:W3CDTF">2021-05-22T01:52:25Z</dcterms:modified>
</cp:coreProperties>
</file>